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734" r:id="rId2"/>
    <p:sldMasterId id="2147483812" r:id="rId3"/>
    <p:sldMasterId id="2147483824" r:id="rId4"/>
  </p:sldMasterIdLst>
  <p:notesMasterIdLst>
    <p:notesMasterId r:id="rId42"/>
  </p:notesMasterIdLst>
  <p:sldIdLst>
    <p:sldId id="308" r:id="rId5"/>
    <p:sldId id="380" r:id="rId6"/>
    <p:sldId id="378" r:id="rId7"/>
    <p:sldId id="379" r:id="rId8"/>
    <p:sldId id="381" r:id="rId9"/>
    <p:sldId id="483" r:id="rId10"/>
    <p:sldId id="382" r:id="rId11"/>
    <p:sldId id="383" r:id="rId12"/>
    <p:sldId id="384" r:id="rId13"/>
    <p:sldId id="386" r:id="rId14"/>
    <p:sldId id="389" r:id="rId15"/>
    <p:sldId id="390" r:id="rId16"/>
    <p:sldId id="391" r:id="rId17"/>
    <p:sldId id="481" r:id="rId18"/>
    <p:sldId id="392" r:id="rId19"/>
    <p:sldId id="393" r:id="rId20"/>
    <p:sldId id="394" r:id="rId21"/>
    <p:sldId id="395" r:id="rId22"/>
    <p:sldId id="396" r:id="rId23"/>
    <p:sldId id="398" r:id="rId24"/>
    <p:sldId id="399" r:id="rId25"/>
    <p:sldId id="400" r:id="rId26"/>
    <p:sldId id="401" r:id="rId27"/>
    <p:sldId id="403" r:id="rId28"/>
    <p:sldId id="407" r:id="rId29"/>
    <p:sldId id="409" r:id="rId30"/>
    <p:sldId id="410" r:id="rId31"/>
    <p:sldId id="411" r:id="rId32"/>
    <p:sldId id="413" r:id="rId33"/>
    <p:sldId id="414" r:id="rId34"/>
    <p:sldId id="415" r:id="rId35"/>
    <p:sldId id="416" r:id="rId36"/>
    <p:sldId id="417" r:id="rId37"/>
    <p:sldId id="418" r:id="rId38"/>
    <p:sldId id="482" r:id="rId39"/>
    <p:sldId id="420" r:id="rId40"/>
    <p:sldId id="422"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jandro Schuler"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854" autoAdjust="0"/>
    <p:restoredTop sz="73599" autoAdjust="0"/>
  </p:normalViewPr>
  <p:slideViewPr>
    <p:cSldViewPr snapToGrid="0" snapToObjects="1">
      <p:cViewPr varScale="1">
        <p:scale>
          <a:sx n="63" d="100"/>
          <a:sy n="63" d="100"/>
        </p:scale>
        <p:origin x="1328" y="176"/>
      </p:cViewPr>
      <p:guideLst>
        <p:guide orient="horz" pos="2160"/>
        <p:guide pos="2880"/>
      </p:guideLst>
    </p:cSldViewPr>
  </p:slideViewPr>
  <p:notesTextViewPr>
    <p:cViewPr>
      <p:scale>
        <a:sx n="1" d="1"/>
        <a:sy n="1" d="1"/>
      </p:scale>
      <p:origin x="0" y="0"/>
    </p:cViewPr>
  </p:notesTextViewPr>
  <p:sorterViewPr>
    <p:cViewPr>
      <p:scale>
        <a:sx n="141" d="100"/>
        <a:sy n="141"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notesMaster" Target="notesMasters/notesMaster1.xml"/><Relationship Id="rId43" Type="http://schemas.openxmlformats.org/officeDocument/2006/relationships/commentAuthors" Target="commentAuthors.xml"/><Relationship Id="rId44" Type="http://schemas.openxmlformats.org/officeDocument/2006/relationships/presProps" Target="presProps.xml"/><Relationship Id="rId45" Type="http://schemas.openxmlformats.org/officeDocument/2006/relationships/viewProps" Target="viewProps.xml"/></Relationships>
</file>

<file path=ppt/media/hdphoto1.wdp>
</file>

<file path=ppt/media/image1.jpeg>
</file>

<file path=ppt/media/image11.png>
</file>

<file path=ppt/media/image17.png>
</file>

<file path=ppt/media/image18.tiff>
</file>

<file path=ppt/media/image2.jpeg>
</file>

<file path=ppt/media/image20.gif>
</file>

<file path=ppt/media/image21.jpeg>
</file>

<file path=ppt/media/image22.jpeg>
</file>

<file path=ppt/media/image23.jpeg>
</file>

<file path=ppt/media/image24.jpeg>
</file>

<file path=ppt/media/image3.png>
</file>

<file path=ppt/media/image4.png>
</file>

<file path=ppt/media/image5.png>
</file>

<file path=ppt/media/image6.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64B131-72DC-914B-851F-6B3FF9A12EF0}" type="datetimeFigureOut">
              <a:rPr lang="en-US" smtClean="0"/>
              <a:t>10/26/17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2076D-C558-0541-9068-042274A53F44}" type="slidenum">
              <a:rPr lang="en-US" smtClean="0"/>
              <a:t>‹#›</a:t>
            </a:fld>
            <a:endParaRPr lang="en-US"/>
          </a:p>
        </p:txBody>
      </p:sp>
    </p:spTree>
    <p:extLst>
      <p:ext uri="{BB962C8B-B14F-4D97-AF65-F5344CB8AC3E}">
        <p14:creationId xmlns:p14="http://schemas.microsoft.com/office/powerpoint/2010/main" val="2076669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Shape 6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03" name="Shape 603"/>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Font typeface="Calibri"/>
              <a:buNone/>
            </a:pPr>
            <a:endParaRPr dirty="0"/>
          </a:p>
        </p:txBody>
      </p:sp>
      <p:sp>
        <p:nvSpPr>
          <p:cNvPr id="604" name="Shape 604"/>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 sz="1200" b="0" i="0" u="none" strike="noStrike" cap="none">
                <a:solidFill>
                  <a:schemeClr val="dk1"/>
                </a:solidFill>
                <a:latin typeface="Calibri"/>
                <a:ea typeface="Calibri"/>
                <a:cs typeface="Calibri"/>
                <a:sym typeface="Calibri"/>
              </a:rPr>
              <a:t>1</a:t>
            </a:fld>
            <a:endParaRPr lang="e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76480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15</a:t>
            </a:fld>
            <a:endParaRPr lang="en-US">
              <a:solidFill>
                <a:prstClr val="black"/>
              </a:solidFill>
            </a:endParaRPr>
          </a:p>
        </p:txBody>
      </p:sp>
    </p:spTree>
    <p:extLst>
      <p:ext uri="{BB962C8B-B14F-4D97-AF65-F5344CB8AC3E}">
        <p14:creationId xmlns:p14="http://schemas.microsoft.com/office/powerpoint/2010/main" val="602142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this on the board.</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6743100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Add</a:t>
            </a:r>
            <a:r>
              <a:rPr lang="en-US" baseline="0" dirty="0" smtClean="0"/>
              <a:t> screenshot slides in case notebook doesn't</a:t>
            </a:r>
            <a:r>
              <a:rPr lang="mr-IN" baseline="0" dirty="0" smtClean="0"/>
              <a:t>’</a:t>
            </a:r>
            <a:r>
              <a:rPr lang="en-US" baseline="0" dirty="0" smtClean="0"/>
              <a:t>t work</a:t>
            </a:r>
          </a:p>
          <a:p>
            <a:pPr marL="171450" indent="-171450">
              <a:buFontTx/>
              <a:buChar char="-"/>
            </a:pPr>
            <a:r>
              <a:rPr lang="en-US" sz="1200" dirty="0" smtClean="0"/>
              <a:t>The maximum likelihood estimates (MLEs) are usually found using faster methods than grid search</a:t>
            </a:r>
          </a:p>
          <a:p>
            <a:pPr marL="171450" indent="-171450">
              <a:buFontTx/>
              <a:buChar char="-"/>
            </a:pPr>
            <a:r>
              <a:rPr lang="en-US" sz="1200" dirty="0" smtClean="0"/>
              <a:t>For most models you can think of, R has software to do this for you</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19750199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5DB4434-0BCC-4BC6-8E8B-9012B1B22F2D}" type="slidenum">
              <a:rPr lang="en-US" smtClean="0">
                <a:solidFill>
                  <a:prstClr val="black"/>
                </a:solidFill>
              </a:rPr>
              <a:pPr>
                <a:defRPr/>
              </a:pPr>
              <a:t>21</a:t>
            </a:fld>
            <a:endParaRPr lang="en-US">
              <a:solidFill>
                <a:prstClr val="black"/>
              </a:solidFill>
            </a:endParaRPr>
          </a:p>
        </p:txBody>
      </p:sp>
    </p:spTree>
    <p:extLst>
      <p:ext uri="{BB962C8B-B14F-4D97-AF65-F5344CB8AC3E}">
        <p14:creationId xmlns:p14="http://schemas.microsoft.com/office/powerpoint/2010/main" val="15783596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called the</a:t>
            </a:r>
            <a:r>
              <a:rPr lang="en-US" baseline="0" dirty="0" smtClean="0"/>
              <a:t> variance of the estimate</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23</a:t>
            </a:fld>
            <a:endParaRPr lang="en-US">
              <a:solidFill>
                <a:prstClr val="black"/>
              </a:solidFill>
            </a:endParaRPr>
          </a:p>
        </p:txBody>
      </p:sp>
    </p:spTree>
    <p:extLst>
      <p:ext uri="{BB962C8B-B14F-4D97-AF65-F5344CB8AC3E}">
        <p14:creationId xmlns:p14="http://schemas.microsoft.com/office/powerpoint/2010/main" val="15000593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simulation needed</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24</a:t>
            </a:fld>
            <a:endParaRPr lang="en-US">
              <a:solidFill>
                <a:prstClr val="black"/>
              </a:solidFill>
            </a:endParaRPr>
          </a:p>
        </p:txBody>
      </p:sp>
    </p:spTree>
    <p:extLst>
      <p:ext uri="{BB962C8B-B14F-4D97-AF65-F5344CB8AC3E}">
        <p14:creationId xmlns:p14="http://schemas.microsoft.com/office/powerpoint/2010/main" val="1482613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Add</a:t>
            </a:r>
            <a:r>
              <a:rPr lang="en-US" baseline="0" dirty="0" smtClean="0"/>
              <a:t> screenshot slides in case notebook doesn't</a:t>
            </a:r>
            <a:r>
              <a:rPr lang="mr-IN" baseline="0" dirty="0" smtClean="0"/>
              <a:t>’</a:t>
            </a:r>
            <a:r>
              <a:rPr lang="en-US" baseline="0" dirty="0" smtClean="0"/>
              <a:t>t work</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27</a:t>
            </a:fld>
            <a:endParaRPr lang="en-US">
              <a:solidFill>
                <a:prstClr val="black"/>
              </a:solidFill>
            </a:endParaRPr>
          </a:p>
        </p:txBody>
      </p:sp>
    </p:spTree>
    <p:extLst>
      <p:ext uri="{BB962C8B-B14F-4D97-AF65-F5344CB8AC3E}">
        <p14:creationId xmlns:p14="http://schemas.microsoft.com/office/powerpoint/2010/main" val="355575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28</a:t>
            </a:fld>
            <a:endParaRPr lang="en-US">
              <a:solidFill>
                <a:prstClr val="black"/>
              </a:solidFill>
            </a:endParaRPr>
          </a:p>
        </p:txBody>
      </p:sp>
    </p:spTree>
    <p:extLst>
      <p:ext uri="{BB962C8B-B14F-4D97-AF65-F5344CB8AC3E}">
        <p14:creationId xmlns:p14="http://schemas.microsoft.com/office/powerpoint/2010/main" val="1733047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Add</a:t>
            </a:r>
            <a:r>
              <a:rPr lang="en-US" baseline="0" dirty="0" smtClean="0"/>
              <a:t> screenshot slides in case notebook doesn't</a:t>
            </a:r>
            <a:r>
              <a:rPr lang="mr-IN" baseline="0" dirty="0" smtClean="0"/>
              <a:t>’</a:t>
            </a:r>
            <a:r>
              <a:rPr lang="en-US" baseline="0" dirty="0" smtClean="0"/>
              <a:t>t work</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10223342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5DB4434-0BCC-4BC6-8E8B-9012B1B22F2D}" type="slidenum">
              <a:rPr lang="en-US" smtClean="0">
                <a:solidFill>
                  <a:prstClr val="black"/>
                </a:solidFill>
              </a:rPr>
              <a:pPr>
                <a:defRPr/>
              </a:pPr>
              <a:t>30</a:t>
            </a:fld>
            <a:endParaRPr lang="en-US">
              <a:solidFill>
                <a:prstClr val="black"/>
              </a:solidFill>
            </a:endParaRPr>
          </a:p>
        </p:txBody>
      </p:sp>
    </p:spTree>
    <p:extLst>
      <p:ext uri="{BB962C8B-B14F-4D97-AF65-F5344CB8AC3E}">
        <p14:creationId xmlns:p14="http://schemas.microsoft.com/office/powerpoint/2010/main" val="2006042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are many ways to go wrong, and all of them have been observed in top-ranking medical and primary science journals </a:t>
            </a:r>
            <a:r>
              <a:rPr lang="mr-IN" baseline="0" dirty="0" smtClean="0"/>
              <a:t>–</a:t>
            </a:r>
            <a:r>
              <a:rPr lang="en-US" baseline="0" dirty="0" smtClean="0"/>
              <a:t> you don’t want to end up a statistic! ;-)</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1781271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Often</a:t>
            </a:r>
            <a:r>
              <a:rPr lang="en-US" baseline="0" dirty="0" smtClean="0"/>
              <a:t> you can calculate the sampling dist. under the null analytically</a:t>
            </a:r>
          </a:p>
          <a:p>
            <a:endParaRPr lang="en-US" baseline="0" dirty="0" smtClean="0"/>
          </a:p>
          <a:p>
            <a:r>
              <a:rPr lang="en-US" baseline="0" dirty="0" smtClean="0"/>
              <a:t> </a:t>
            </a:r>
            <a:r>
              <a:rPr lang="en-US" dirty="0" smtClean="0"/>
              <a:t>There</a:t>
            </a:r>
            <a:r>
              <a:rPr lang="en-US" baseline="0" dirty="0" smtClean="0"/>
              <a:t> are also ways to do this with the bootstrap</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32</a:t>
            </a:fld>
            <a:endParaRPr lang="en-US">
              <a:solidFill>
                <a:prstClr val="black"/>
              </a:solidFill>
            </a:endParaRPr>
          </a:p>
        </p:txBody>
      </p:sp>
    </p:spTree>
    <p:extLst>
      <p:ext uri="{BB962C8B-B14F-4D97-AF65-F5344CB8AC3E}">
        <p14:creationId xmlns:p14="http://schemas.microsoft.com/office/powerpoint/2010/main" val="1446525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are also ways to do this with the bootstrap</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33</a:t>
            </a:fld>
            <a:endParaRPr lang="en-US">
              <a:solidFill>
                <a:prstClr val="black"/>
              </a:solidFill>
            </a:endParaRPr>
          </a:p>
        </p:txBody>
      </p:sp>
    </p:spTree>
    <p:extLst>
      <p:ext uri="{BB962C8B-B14F-4D97-AF65-F5344CB8AC3E}">
        <p14:creationId xmlns:p14="http://schemas.microsoft.com/office/powerpoint/2010/main" val="18157253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Type 3 error = asking the wrong question.</a:t>
            </a:r>
            <a:endParaRPr lang="en-US" dirty="0"/>
          </a:p>
        </p:txBody>
      </p:sp>
    </p:spTree>
    <p:extLst>
      <p:ext uri="{BB962C8B-B14F-4D97-AF65-F5344CB8AC3E}">
        <p14:creationId xmlns:p14="http://schemas.microsoft.com/office/powerpoint/2010/main" val="20778207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Shape 44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41" name="Shape 44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SzPct val="25000"/>
              <a:buNone/>
            </a:pPr>
            <a:r>
              <a:rPr lang="en" sz="1200" b="0" i="0" u="none" strike="noStrike" cap="none" dirty="0">
                <a:solidFill>
                  <a:schemeClr val="dk1"/>
                </a:solidFill>
                <a:latin typeface="Calibri"/>
                <a:ea typeface="Calibri"/>
                <a:cs typeface="Calibri"/>
                <a:sym typeface="Calibri"/>
              </a:rPr>
              <a:t>There are 3 factors that affect the power of a statistic to identify differences: </a:t>
            </a:r>
            <a:r>
              <a:rPr lang="en" sz="1200" b="1" i="0" u="none" strike="noStrike" cap="none" dirty="0">
                <a:solidFill>
                  <a:schemeClr val="dk1"/>
                </a:solidFill>
                <a:latin typeface="Calibri"/>
                <a:ea typeface="Calibri"/>
                <a:cs typeface="Calibri"/>
                <a:sym typeface="Calibri"/>
              </a:rPr>
              <a:t>sample size, population variance and effect size</a:t>
            </a:r>
            <a:r>
              <a:rPr lang="en" sz="1200" b="0" i="0" u="none" strike="noStrike" cap="none" dirty="0">
                <a:solidFill>
                  <a:schemeClr val="dk1"/>
                </a:solidFill>
                <a:latin typeface="Calibri"/>
                <a:ea typeface="Calibri"/>
                <a:cs typeface="Calibri"/>
                <a:sym typeface="Calibri"/>
              </a:rPr>
              <a:t>. </a:t>
            </a:r>
            <a:endParaRPr lang="en-US" sz="1200" b="0" i="0" u="none" strike="noStrike" cap="none" dirty="0" smtClean="0">
              <a:solidFill>
                <a:schemeClr val="dk1"/>
              </a:solidFill>
              <a:latin typeface="Calibri"/>
              <a:ea typeface="Calibri"/>
              <a:cs typeface="Calibri"/>
              <a:sym typeface="Calibri"/>
            </a:endParaRPr>
          </a:p>
          <a:p>
            <a:pPr marL="0" marR="0" lvl="0" indent="0" algn="l" rtl="0">
              <a:lnSpc>
                <a:spcPct val="90000"/>
              </a:lnSpc>
              <a:spcBef>
                <a:spcPts val="0"/>
              </a:spcBef>
              <a:buSzPct val="25000"/>
              <a:buNone/>
            </a:pPr>
            <a:r>
              <a:rPr lang="en" sz="1200" b="0" i="0" u="none" strike="noStrike" cap="none" dirty="0" smtClean="0">
                <a:solidFill>
                  <a:schemeClr val="dk1"/>
                </a:solidFill>
                <a:latin typeface="Calibri"/>
                <a:ea typeface="Calibri"/>
                <a:cs typeface="Calibri"/>
                <a:sym typeface="Calibri"/>
              </a:rPr>
              <a:t>If </a:t>
            </a:r>
            <a:r>
              <a:rPr lang="en" sz="1200" b="0" i="0" u="none" strike="noStrike" cap="none" dirty="0">
                <a:solidFill>
                  <a:schemeClr val="dk1"/>
                </a:solidFill>
                <a:latin typeface="Calibri"/>
                <a:ea typeface="Calibri"/>
                <a:cs typeface="Calibri"/>
                <a:sym typeface="Calibri"/>
              </a:rPr>
              <a:t>one fixes effect size and population variance for a given experiment and changes only the sample size, one can tweak the significance values to find significant differences in data that appears otherwise similar.  </a:t>
            </a:r>
          </a:p>
          <a:p>
            <a:pPr marL="0" marR="0" lvl="0" indent="0" algn="l" rtl="0">
              <a:lnSpc>
                <a:spcPct val="90000"/>
              </a:lnSpc>
              <a:spcBef>
                <a:spcPts val="0"/>
              </a:spcBef>
              <a:buSzPct val="25000"/>
              <a:buNone/>
            </a:pPr>
            <a:r>
              <a:rPr lang="en" sz="1200" b="0" i="0" u="none" strike="noStrike" cap="none" dirty="0">
                <a:solidFill>
                  <a:schemeClr val="dk1"/>
                </a:solidFill>
                <a:latin typeface="Calibri"/>
                <a:ea typeface="Calibri"/>
                <a:cs typeface="Calibri"/>
                <a:sym typeface="Calibri"/>
              </a:rPr>
              <a:t>	</a:t>
            </a:r>
          </a:p>
          <a:p>
            <a:pPr marL="0" marR="0" lvl="0" indent="0" algn="l" rtl="0">
              <a:lnSpc>
                <a:spcPct val="90000"/>
              </a:lnSpc>
              <a:spcBef>
                <a:spcPts val="0"/>
              </a:spcBef>
              <a:buSzPct val="25000"/>
              <a:buNone/>
            </a:pPr>
            <a:r>
              <a:rPr lang="en" sz="1200" b="0" i="0" u="none" strike="noStrike" cap="none" dirty="0" smtClean="0">
                <a:solidFill>
                  <a:schemeClr val="dk1"/>
                </a:solidFill>
                <a:latin typeface="Calibri"/>
                <a:ea typeface="Calibri"/>
                <a:cs typeface="Calibri"/>
                <a:sym typeface="Calibri"/>
              </a:rPr>
              <a:t>To </a:t>
            </a:r>
            <a:r>
              <a:rPr lang="en" sz="1200" b="0" i="0" u="none" strike="noStrike" cap="none" dirty="0">
                <a:solidFill>
                  <a:schemeClr val="dk1"/>
                </a:solidFill>
                <a:latin typeface="Calibri"/>
                <a:ea typeface="Calibri"/>
                <a:cs typeface="Calibri"/>
                <a:sym typeface="Calibri"/>
              </a:rPr>
              <a:t>illustrate this principle we compare two hypothetical patient groups (n=100,000 each), treated with placebo and </a:t>
            </a:r>
            <a:r>
              <a:rPr lang="en" sz="1200" b="0" i="0" u="none" strike="noStrike" cap="none" dirty="0" smtClean="0">
                <a:solidFill>
                  <a:schemeClr val="dk1"/>
                </a:solidFill>
                <a:latin typeface="Calibri"/>
                <a:ea typeface="Calibri"/>
                <a:cs typeface="Calibri"/>
                <a:sym typeface="Calibri"/>
              </a:rPr>
              <a:t>drug</a:t>
            </a:r>
            <a:r>
              <a:rPr lang="en-US" sz="1200" b="0" i="0" u="none" strike="noStrike" cap="none" dirty="0" smtClean="0">
                <a:solidFill>
                  <a:schemeClr val="dk1"/>
                </a:solidFill>
                <a:latin typeface="Calibri"/>
                <a:ea typeface="Calibri"/>
                <a:cs typeface="Calibri"/>
                <a:sym typeface="Calibri"/>
              </a:rPr>
              <a:t>.</a:t>
            </a:r>
            <a:r>
              <a:rPr lang="en" sz="1200" b="0" i="0" u="none" strike="noStrike" cap="none" dirty="0" smtClean="0">
                <a:solidFill>
                  <a:schemeClr val="dk1"/>
                </a:solidFill>
                <a:latin typeface="Calibri"/>
                <a:ea typeface="Calibri"/>
                <a:cs typeface="Calibri"/>
                <a:sym typeface="Calibri"/>
              </a:rPr>
              <a:t> The </a:t>
            </a:r>
            <a:r>
              <a:rPr lang="en" sz="1200" b="0" i="0" u="none" strike="noStrike" cap="none" dirty="0">
                <a:solidFill>
                  <a:schemeClr val="dk1"/>
                </a:solidFill>
                <a:latin typeface="Calibri"/>
                <a:ea typeface="Calibri"/>
                <a:cs typeface="Calibri"/>
                <a:sym typeface="Calibri"/>
              </a:rPr>
              <a:t>outcome measure is systolic blood pressure, which differs between the two groups by </a:t>
            </a:r>
            <a:r>
              <a:rPr lang="en" sz="1200" b="0" i="0" u="none" strike="noStrike" cap="none" dirty="0" smtClean="0">
                <a:solidFill>
                  <a:schemeClr val="dk1"/>
                </a:solidFill>
                <a:latin typeface="Calibri"/>
                <a:ea typeface="Calibri"/>
                <a:cs typeface="Calibri"/>
                <a:sym typeface="Calibri"/>
              </a:rPr>
              <a:t>0.5%. </a:t>
            </a:r>
            <a:r>
              <a:rPr lang="en" sz="1200" b="0" i="0" u="none" strike="noStrike" cap="none" dirty="0">
                <a:solidFill>
                  <a:schemeClr val="dk1"/>
                </a:solidFill>
                <a:latin typeface="Calibri"/>
                <a:ea typeface="Calibri"/>
                <a:cs typeface="Calibri"/>
                <a:sym typeface="Calibri"/>
              </a:rPr>
              <a:t>We randomly sample k patients from each group and, using a two-sample t statistic, calculate a p value under the </a:t>
            </a:r>
            <a:r>
              <a:rPr lang="en" sz="1200" b="1" i="0" u="none" strike="noStrike" cap="none" dirty="0">
                <a:solidFill>
                  <a:schemeClr val="dk1"/>
                </a:solidFill>
                <a:latin typeface="Calibri"/>
                <a:ea typeface="Calibri"/>
                <a:cs typeface="Calibri"/>
                <a:sym typeface="Calibri"/>
              </a:rPr>
              <a:t>null hypothesis that there is no difference in systolic blood pressure </a:t>
            </a:r>
            <a:r>
              <a:rPr lang="en" sz="1200" b="0" i="0" u="none" strike="noStrike" cap="none" dirty="0">
                <a:solidFill>
                  <a:schemeClr val="dk1"/>
                </a:solidFill>
                <a:latin typeface="Calibri"/>
                <a:ea typeface="Calibri"/>
                <a:cs typeface="Calibri"/>
                <a:sym typeface="Calibri"/>
              </a:rPr>
              <a:t>between the two groups. This “trial” is performed with 1,000 random samples of size k from the original patient groups yielding a distribution of p-values. </a:t>
            </a:r>
          </a:p>
          <a:p>
            <a:pPr marL="0" marR="0" lvl="0" indent="0" algn="l" rtl="0">
              <a:lnSpc>
                <a:spcPct val="90000"/>
              </a:lnSpc>
              <a:spcBef>
                <a:spcPts val="0"/>
              </a:spcBef>
              <a:buNone/>
            </a:pPr>
            <a:endParaRPr sz="12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buSzPct val="25000"/>
              <a:buNone/>
            </a:pPr>
            <a:r>
              <a:rPr lang="en" sz="1200" b="0" i="0" u="none" strike="noStrike" cap="none" dirty="0">
                <a:solidFill>
                  <a:schemeClr val="dk1"/>
                </a:solidFill>
                <a:latin typeface="Calibri"/>
                <a:ea typeface="Calibri"/>
                <a:cs typeface="Calibri"/>
                <a:sym typeface="Calibri"/>
              </a:rPr>
              <a:t>Performing these trials over a range of values for k demonstrates the behavior of statistical significance in the presence of varying levels of evidence. When k=100, we only detect the modest difference between the two groups at an arbitrary threshold of statistical significance (</a:t>
            </a:r>
            <a:r>
              <a:rPr lang="en" sz="1200" b="0" i="0" u="none" strike="noStrike" cap="none" dirty="0" smtClean="0">
                <a:solidFill>
                  <a:schemeClr val="dk1"/>
                </a:solidFill>
                <a:latin typeface="Calibri"/>
                <a:ea typeface="Calibri"/>
                <a:cs typeface="Calibri"/>
                <a:sym typeface="Calibri"/>
              </a:rPr>
              <a:t>p </a:t>
            </a:r>
            <a:r>
              <a:rPr lang="en" sz="1200" b="0" i="0" u="none" strike="noStrike" cap="none" dirty="0">
                <a:solidFill>
                  <a:schemeClr val="dk1"/>
                </a:solidFill>
                <a:latin typeface="Calibri"/>
                <a:ea typeface="Calibri"/>
                <a:cs typeface="Calibri"/>
                <a:sym typeface="Calibri"/>
              </a:rPr>
              <a:t>0.05) </a:t>
            </a:r>
            <a:r>
              <a:rPr lang="en" sz="1200" b="0" i="0" u="none" strike="noStrike" cap="none" dirty="0" smtClean="0">
                <a:solidFill>
                  <a:schemeClr val="dk1"/>
                </a:solidFill>
                <a:latin typeface="Calibri"/>
                <a:ea typeface="Calibri"/>
                <a:cs typeface="Calibri"/>
                <a:sym typeface="Calibri"/>
              </a:rPr>
              <a:t>5.2% </a:t>
            </a:r>
            <a:r>
              <a:rPr lang="en" sz="1200" b="0" i="0" u="none" strike="noStrike" cap="none" dirty="0">
                <a:solidFill>
                  <a:schemeClr val="dk1"/>
                </a:solidFill>
                <a:latin typeface="Calibri"/>
                <a:ea typeface="Calibri"/>
                <a:cs typeface="Calibri"/>
                <a:sym typeface="Calibri"/>
              </a:rPr>
              <a:t>of the </a:t>
            </a:r>
            <a:r>
              <a:rPr lang="en" sz="1200" b="0" i="0" u="none" strike="noStrike" cap="none" dirty="0" smtClean="0">
                <a:solidFill>
                  <a:schemeClr val="dk1"/>
                </a:solidFill>
                <a:latin typeface="Calibri"/>
                <a:ea typeface="Calibri"/>
                <a:cs typeface="Calibri"/>
                <a:sym typeface="Calibri"/>
              </a:rPr>
              <a:t>time</a:t>
            </a:r>
            <a:r>
              <a:rPr lang="en" sz="1200" b="0" i="0" u="none" strike="noStrike" cap="none" dirty="0">
                <a:solidFill>
                  <a:schemeClr val="dk1"/>
                </a:solidFill>
                <a:latin typeface="Calibri"/>
                <a:ea typeface="Calibri"/>
                <a:cs typeface="Calibri"/>
                <a:sym typeface="Calibri"/>
              </a:rPr>
              <a:t>. As we increase the size of k, the distribution of p-values shifts </a:t>
            </a:r>
            <a:r>
              <a:rPr lang="en" sz="1200" b="0" i="0" u="none" strike="noStrike" cap="none" dirty="0" smtClean="0">
                <a:solidFill>
                  <a:schemeClr val="dk1"/>
                </a:solidFill>
                <a:latin typeface="Calibri"/>
                <a:ea typeface="Calibri"/>
                <a:cs typeface="Calibri"/>
                <a:sym typeface="Calibri"/>
              </a:rPr>
              <a:t>such </a:t>
            </a:r>
            <a:r>
              <a:rPr lang="en" sz="1200" b="0" i="0" u="none" strike="noStrike" cap="none" dirty="0">
                <a:solidFill>
                  <a:schemeClr val="dk1"/>
                </a:solidFill>
                <a:latin typeface="Calibri"/>
                <a:ea typeface="Calibri"/>
                <a:cs typeface="Calibri"/>
                <a:sym typeface="Calibri"/>
              </a:rPr>
              <a:t>that more and more trials become significant. In the final panel (k=10,000), </a:t>
            </a:r>
            <a:r>
              <a:rPr lang="en" sz="1200" b="0" i="0" u="none" strike="noStrike" cap="none" dirty="0" smtClean="0">
                <a:solidFill>
                  <a:schemeClr val="dk1"/>
                </a:solidFill>
                <a:latin typeface="Calibri"/>
                <a:ea typeface="Calibri"/>
                <a:cs typeface="Calibri"/>
                <a:sym typeface="Calibri"/>
              </a:rPr>
              <a:t>40% </a:t>
            </a:r>
            <a:r>
              <a:rPr lang="en" sz="1200" b="0" i="0" u="none" strike="noStrike" cap="none" dirty="0">
                <a:solidFill>
                  <a:schemeClr val="dk1"/>
                </a:solidFill>
                <a:latin typeface="Calibri"/>
                <a:ea typeface="Calibri"/>
                <a:cs typeface="Calibri"/>
                <a:sym typeface="Calibri"/>
              </a:rPr>
              <a:t>of the trials demonstrated statistically significant differences. A statistically significant difference absent in smaller trials suddenly reveals itself in the large trials. </a:t>
            </a:r>
            <a:endParaRPr lang="en-US" sz="1200" b="0" i="0" u="none" strike="noStrike" cap="none" dirty="0" smtClean="0">
              <a:solidFill>
                <a:schemeClr val="dk1"/>
              </a:solidFill>
              <a:latin typeface="Calibri"/>
              <a:ea typeface="Calibri"/>
              <a:cs typeface="Calibri"/>
              <a:sym typeface="Calibri"/>
            </a:endParaRPr>
          </a:p>
          <a:p>
            <a:pPr marL="0" marR="0" lvl="0" indent="0" algn="l" rtl="0">
              <a:lnSpc>
                <a:spcPct val="90000"/>
              </a:lnSpc>
              <a:spcBef>
                <a:spcPts val="0"/>
              </a:spcBef>
              <a:buSzPct val="25000"/>
              <a:buNone/>
            </a:pPr>
            <a:endParaRPr lang="en-US" sz="1200" b="0" i="0" u="none" strike="noStrike" cap="none" dirty="0" smtClean="0">
              <a:solidFill>
                <a:schemeClr val="dk1"/>
              </a:solidFill>
              <a:latin typeface="Calibri"/>
              <a:ea typeface="Calibri"/>
              <a:cs typeface="Calibri"/>
              <a:sym typeface="Calibri"/>
            </a:endParaRPr>
          </a:p>
          <a:p>
            <a:r>
              <a:rPr lang="en-US" b="1" dirty="0" smtClean="0"/>
              <a:t>Type I error </a:t>
            </a:r>
            <a:r>
              <a:rPr lang="mr-IN" dirty="0" smtClean="0"/>
              <a:t>–</a:t>
            </a:r>
            <a:r>
              <a:rPr lang="en-US" dirty="0" smtClean="0"/>
              <a:t> falsely rejecting the null hypothesis when there is no effect (this will happen 1 in 20 times when p-value threshold is 0.05)</a:t>
            </a:r>
          </a:p>
          <a:p>
            <a:r>
              <a:rPr lang="en-US" b="1" dirty="0" smtClean="0"/>
              <a:t>Type II error </a:t>
            </a:r>
            <a:r>
              <a:rPr lang="mr-IN" dirty="0" smtClean="0"/>
              <a:t>–</a:t>
            </a:r>
            <a:r>
              <a:rPr lang="en-US" dirty="0" smtClean="0"/>
              <a:t> failing to reject the null hypothesis when there actually is an effect</a:t>
            </a:r>
          </a:p>
          <a:p>
            <a:endParaRPr lang="en-US" dirty="0" smtClean="0"/>
          </a:p>
          <a:p>
            <a:r>
              <a:rPr lang="en-US" b="1" dirty="0" smtClean="0"/>
              <a:t>Statistical power </a:t>
            </a:r>
            <a:r>
              <a:rPr lang="en-US" dirty="0" smtClean="0"/>
              <a:t>is the inverse of type II error </a:t>
            </a:r>
            <a:r>
              <a:rPr lang="mr-IN" dirty="0" smtClean="0"/>
              <a:t>–</a:t>
            </a:r>
            <a:r>
              <a:rPr lang="en-US" dirty="0" smtClean="0"/>
              <a:t> the chance of detecting a true effect if it exists</a:t>
            </a:r>
          </a:p>
          <a:p>
            <a:pPr lvl="1"/>
            <a:r>
              <a:rPr lang="en-US" dirty="0" smtClean="0"/>
              <a:t>Studies typically aim for a power of 80% - meaning that researchers will miss a true effect 20% of the time</a:t>
            </a:r>
          </a:p>
          <a:p>
            <a:pPr lvl="1"/>
            <a:r>
              <a:rPr lang="en-US" dirty="0" smtClean="0"/>
              <a:t>Power = how often will you not make a type II error</a:t>
            </a:r>
          </a:p>
          <a:p>
            <a:pPr lvl="1"/>
            <a:r>
              <a:rPr lang="en-US" dirty="0" smtClean="0"/>
              <a:t>You never really know your power, but you can estimate it based on what you think the effect is and what your model is</a:t>
            </a:r>
          </a:p>
          <a:p>
            <a:pPr marL="0" marR="0" lvl="0" indent="0" algn="l" rtl="0">
              <a:lnSpc>
                <a:spcPct val="90000"/>
              </a:lnSpc>
              <a:spcBef>
                <a:spcPts val="0"/>
              </a:spcBef>
              <a:buSzPct val="25000"/>
              <a:buNone/>
            </a:pPr>
            <a:endParaRPr lang="en" sz="1200" b="0" i="0" u="none" strike="noStrike" cap="none" dirty="0">
              <a:solidFill>
                <a:schemeClr val="dk1"/>
              </a:solidFill>
              <a:latin typeface="Calibri"/>
              <a:ea typeface="Calibri"/>
              <a:cs typeface="Calibri"/>
              <a:sym typeface="Calibri"/>
            </a:endParaRPr>
          </a:p>
        </p:txBody>
      </p:sp>
      <p:sp>
        <p:nvSpPr>
          <p:cNvPr id="442" name="Shape 44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 sz="1200">
                <a:solidFill>
                  <a:schemeClr val="dk1"/>
                </a:solidFill>
                <a:latin typeface="Calibri"/>
                <a:ea typeface="Calibri"/>
                <a:cs typeface="Calibri"/>
                <a:sym typeface="Calibri"/>
              </a:rPr>
              <a:t>35</a:t>
            </a:fld>
            <a:endParaRPr lang="en"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791438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Give examples: This matters (when it doesn’t)</a:t>
            </a:r>
            <a:r>
              <a:rPr lang="en-US" baseline="0" dirty="0" smtClean="0"/>
              <a:t> or this helps (when it hurts)</a:t>
            </a:r>
            <a:endParaRPr lang="en-US" dirty="0" smtClean="0"/>
          </a:p>
          <a:p>
            <a:endParaRPr lang="en-US" dirty="0" smtClean="0"/>
          </a:p>
          <a:p>
            <a:r>
              <a:rPr lang="en-US" dirty="0" smtClean="0"/>
              <a:t>There is pretty much no attention paid to quantifying</a:t>
            </a:r>
            <a:r>
              <a:rPr lang="en-US" baseline="0" dirty="0" smtClean="0"/>
              <a:t> these kinds of errors in the statistics literature</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36</a:t>
            </a:fld>
            <a:endParaRPr lang="en-US">
              <a:solidFill>
                <a:prstClr val="black"/>
              </a:solidFill>
            </a:endParaRPr>
          </a:p>
        </p:txBody>
      </p:sp>
    </p:spTree>
    <p:extLst>
      <p:ext uri="{BB962C8B-B14F-4D97-AF65-F5344CB8AC3E}">
        <p14:creationId xmlns:p14="http://schemas.microsoft.com/office/powerpoint/2010/main" val="1766812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5DB4434-0BCC-4BC6-8E8B-9012B1B22F2D}" type="slidenum">
              <a:rPr lang="en-US" smtClean="0">
                <a:solidFill>
                  <a:prstClr val="black"/>
                </a:solidFill>
              </a:rPr>
              <a:pPr>
                <a:defRPr/>
              </a:pPr>
              <a:t>6</a:t>
            </a:fld>
            <a:endParaRPr lang="en-US">
              <a:solidFill>
                <a:prstClr val="black"/>
              </a:solidFill>
            </a:endParaRPr>
          </a:p>
        </p:txBody>
      </p:sp>
    </p:spTree>
    <p:extLst>
      <p:ext uri="{BB962C8B-B14F-4D97-AF65-F5344CB8AC3E}">
        <p14:creationId xmlns:p14="http://schemas.microsoft.com/office/powerpoint/2010/main" val="1251830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Associative</a:t>
            </a:r>
            <a:r>
              <a:rPr lang="en-US" baseline="0" dirty="0" smtClean="0"/>
              <a:t> analysis methods (aka measures of association) enable comparison between groups to determine if the observed incidence or prevalence of an event is statistically significant, that is significantly different from what would be expected by chance if the event was not at all associated with the factors you’re investigating.</a:t>
            </a:r>
          </a:p>
          <a:p>
            <a:endParaRPr lang="en-US" baseline="0" dirty="0" smtClean="0"/>
          </a:p>
          <a:p>
            <a:r>
              <a:rPr lang="en-US" baseline="0" dirty="0" smtClean="0"/>
              <a:t>Attribute </a:t>
            </a:r>
            <a:r>
              <a:rPr lang="en-US" baseline="0" dirty="0" err="1" smtClean="0"/>
              <a:t>MedStats</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AAFAFEE6-6BAE-0B42-B315-9EC6136B378E}" type="slidenum">
              <a:rPr lang="en-US" sz="1400" kern="0" smtClean="0">
                <a:solidFill>
                  <a:srgbClr val="000000"/>
                </a:solidFill>
                <a:latin typeface="Arial"/>
                <a:ea typeface="Arial"/>
                <a:cs typeface="Arial"/>
                <a:sym typeface="Arial"/>
              </a:rPr>
              <a:pPr/>
              <a:t>7</a:t>
            </a:fld>
            <a:endParaRPr lang="en-US" sz="1400" kern="0">
              <a:solidFill>
                <a:srgbClr val="000000"/>
              </a:solidFill>
              <a:latin typeface="Arial"/>
              <a:ea typeface="Arial"/>
              <a:cs typeface="Arial"/>
              <a:sym typeface="Arial"/>
            </a:endParaRPr>
          </a:p>
        </p:txBody>
      </p:sp>
    </p:spTree>
    <p:extLst>
      <p:ext uri="{BB962C8B-B14F-4D97-AF65-F5344CB8AC3E}">
        <p14:creationId xmlns:p14="http://schemas.microsoft.com/office/powerpoint/2010/main" val="51094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C2076D-C558-0541-9068-042274A53F44}" type="slidenum">
              <a:rPr lang="en-US" smtClean="0"/>
              <a:t>9</a:t>
            </a:fld>
            <a:endParaRPr lang="en-US"/>
          </a:p>
        </p:txBody>
      </p:sp>
    </p:spTree>
    <p:extLst>
      <p:ext uri="{BB962C8B-B14F-4D97-AF65-F5344CB8AC3E}">
        <p14:creationId xmlns:p14="http://schemas.microsoft.com/office/powerpoint/2010/main" val="3207633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no</a:t>
            </a:r>
            <a:r>
              <a:rPr lang="en-US" baseline="0" dirty="0" smtClean="0"/>
              <a:t> parameters in the real world. There’s a ton of stuff going on. The variables you’re observing are generally not even physical quantities, but human labels on complex events (e.g. codes).</a:t>
            </a:r>
          </a:p>
          <a:p>
            <a:endParaRPr lang="en-US" baseline="0" dirty="0" smtClean="0"/>
          </a:p>
          <a:p>
            <a:r>
              <a:rPr lang="en-US" baseline="0" dirty="0" smtClean="0"/>
              <a:t>The model won’t really tell you anything about why things happen in the real world. It will just help you understand patterns and sort out what’s important </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15515826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bunch of drunk sailors</a:t>
            </a:r>
            <a:r>
              <a:rPr lang="en-US" baseline="0" dirty="0" smtClean="0"/>
              <a:t> start in the same place. Each second, they either take a step to the right or a step to the left. Where do they all end up?</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1995539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Central</a:t>
            </a:r>
            <a:r>
              <a:rPr lang="en-US" baseline="0" dirty="0" smtClean="0"/>
              <a:t> </a:t>
            </a:r>
            <a:r>
              <a:rPr lang="en-US" baseline="0" smtClean="0"/>
              <a:t>limit theorem</a:t>
            </a:r>
            <a:endParaRPr lang="en-US" dirty="0"/>
          </a:p>
        </p:txBody>
      </p:sp>
      <p:sp>
        <p:nvSpPr>
          <p:cNvPr id="4" name="Slide Number Placeholder 3"/>
          <p:cNvSpPr>
            <a:spLocks noGrp="1"/>
          </p:cNvSpPr>
          <p:nvPr>
            <p:ph type="sldNum" sz="quarter" idx="10"/>
          </p:nvPr>
        </p:nvSpPr>
        <p:spPr/>
        <p:txBody>
          <a:bodyPr/>
          <a:lstStyle/>
          <a:p>
            <a:fld id="{AAFAFEE6-6BAE-0B42-B315-9EC6136B378E}"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5001125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5DB4434-0BCC-4BC6-8E8B-9012B1B22F2D}" type="slidenum">
              <a:rPr lang="en-US" smtClean="0">
                <a:solidFill>
                  <a:prstClr val="black"/>
                </a:solidFill>
              </a:rPr>
              <a:pPr>
                <a:defRPr/>
              </a:pPr>
              <a:t>14</a:t>
            </a:fld>
            <a:endParaRPr lang="en-US">
              <a:solidFill>
                <a:prstClr val="black"/>
              </a:solidFill>
            </a:endParaRPr>
          </a:p>
        </p:txBody>
      </p:sp>
    </p:spTree>
    <p:extLst>
      <p:ext uri="{BB962C8B-B14F-4D97-AF65-F5344CB8AC3E}">
        <p14:creationId xmlns:p14="http://schemas.microsoft.com/office/powerpoint/2010/main" val="256882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jpe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43001"/>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898775"/>
            <a:ext cx="6400800" cy="106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647396B-19C2-314E-AFB1-E840D6CB491E}" type="datetimeFigureOut">
              <a:rPr lang="en-US" smtClean="0"/>
              <a:t>10/26/17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CDEE3A-FE2A-5447-BE95-78E69DB16AFE}" type="slidenum">
              <a:rPr lang="en-US" smtClean="0"/>
              <a:t>‹#›</a:t>
            </a:fld>
            <a:endParaRPr lang="en-US"/>
          </a:p>
        </p:txBody>
      </p:sp>
      <p:pic>
        <p:nvPicPr>
          <p:cNvPr id="8" name="Picture 4" descr="C:\Users\nigam\Downloads\som_logo_dk2400.jpg"/>
          <p:cNvPicPr>
            <a:picLocks noChangeAspect="1" noChangeArrowheads="1"/>
          </p:cNvPicPr>
          <p:nvPr/>
        </p:nvPicPr>
        <p:blipFill>
          <a:blip r:embed="rId2" cstate="print"/>
          <a:srcRect b="38303"/>
          <a:stretch>
            <a:fillRect/>
          </a:stretch>
        </p:blipFill>
        <p:spPr bwMode="auto">
          <a:xfrm>
            <a:off x="1872337" y="4916715"/>
            <a:ext cx="5486400" cy="1097543"/>
          </a:xfrm>
          <a:prstGeom prst="rect">
            <a:avLst/>
          </a:prstGeom>
          <a:noFill/>
        </p:spPr>
      </p:pic>
    </p:spTree>
    <p:extLst>
      <p:ext uri="{BB962C8B-B14F-4D97-AF65-F5344CB8AC3E}">
        <p14:creationId xmlns:p14="http://schemas.microsoft.com/office/powerpoint/2010/main" val="1355198017"/>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647396B-19C2-314E-AFB1-E840D6CB491E}" type="datetimeFigureOut">
              <a:rPr lang="en-US" smtClean="0"/>
              <a:t>10/26/17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311393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647396B-19C2-314E-AFB1-E840D6CB491E}" type="datetimeFigureOut">
              <a:rPr lang="en-US" smtClean="0"/>
              <a:t>10/26/17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1782345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9" descr="NCBO-logo"/>
          <p:cNvPicPr>
            <a:picLocks noChangeAspect="1" noChangeArrowheads="1"/>
          </p:cNvPicPr>
          <p:nvPr/>
        </p:nvPicPr>
        <p:blipFill>
          <a:blip r:embed="rId2" cstate="print"/>
          <a:srcRect/>
          <a:stretch>
            <a:fillRect/>
          </a:stretch>
        </p:blipFill>
        <p:spPr bwMode="auto">
          <a:xfrm>
            <a:off x="1116013" y="4189417"/>
            <a:ext cx="7161212" cy="2128837"/>
          </a:xfrm>
          <a:prstGeom prst="rect">
            <a:avLst/>
          </a:prstGeom>
          <a:noFill/>
          <a:ln w="9525">
            <a:noFill/>
            <a:miter lim="800000"/>
            <a:headEnd/>
            <a:tailEnd/>
          </a:ln>
        </p:spPr>
      </p:pic>
      <p:sp>
        <p:nvSpPr>
          <p:cNvPr id="164866" name="Rectangle 2"/>
          <p:cNvSpPr>
            <a:spLocks noGrp="1" noChangeArrowheads="1"/>
          </p:cNvSpPr>
          <p:nvPr>
            <p:ph type="ctrTitle"/>
          </p:nvPr>
        </p:nvSpPr>
        <p:spPr>
          <a:xfrm>
            <a:off x="685800" y="1123951"/>
            <a:ext cx="7772400" cy="1447800"/>
          </a:xfrm>
        </p:spPr>
        <p:txBody>
          <a:bodyPr/>
          <a:lstStyle>
            <a:lvl1pPr algn="ctr">
              <a:defRPr sz="4400">
                <a:effectLst/>
              </a:defRPr>
            </a:lvl1pPr>
          </a:lstStyle>
          <a:p>
            <a:r>
              <a:rPr lang="en-US" smtClean="0"/>
              <a:t>Click to edit Master title style</a:t>
            </a:r>
            <a:endParaRPr lang="en-US" dirty="0"/>
          </a:p>
        </p:txBody>
      </p:sp>
      <p:sp>
        <p:nvSpPr>
          <p:cNvPr id="164867" name="Rectangle 3"/>
          <p:cNvSpPr>
            <a:spLocks noGrp="1" noChangeArrowheads="1"/>
          </p:cNvSpPr>
          <p:nvPr>
            <p:ph type="subTitle" idx="1"/>
          </p:nvPr>
        </p:nvSpPr>
        <p:spPr>
          <a:xfrm>
            <a:off x="1377950" y="2686051"/>
            <a:ext cx="6400800" cy="1295400"/>
          </a:xfrm>
        </p:spPr>
        <p:txBody>
          <a:bodyPr/>
          <a:lstStyle>
            <a:lvl1pPr marL="0" indent="0" algn="r">
              <a:buFont typeface="Wingdings" pitchFamily="2" charset="2"/>
              <a:buNone/>
              <a:defRPr sz="2400"/>
            </a:lvl1pPr>
          </a:lstStyle>
          <a:p>
            <a:r>
              <a:rPr lang="en-US" smtClean="0"/>
              <a:t>Click to edit Master subtitle style</a:t>
            </a:r>
            <a:endParaRPr lang="en-US"/>
          </a:p>
        </p:txBody>
      </p:sp>
      <p:sp>
        <p:nvSpPr>
          <p:cNvPr id="5" name="Rectangle 4"/>
          <p:cNvSpPr>
            <a:spLocks noGrp="1" noChangeArrowheads="1"/>
          </p:cNvSpPr>
          <p:nvPr>
            <p:ph type="dt" sz="half" idx="10"/>
          </p:nvPr>
        </p:nvSpPr>
        <p:spPr>
          <a:xfrm>
            <a:off x="6350" y="6381752"/>
            <a:ext cx="2133600" cy="476251"/>
          </a:xfrm>
        </p:spPr>
        <p:txBody>
          <a:bodyPr/>
          <a:lstStyle>
            <a:lvl1pPr>
              <a:defRPr/>
            </a:lvl1pPr>
          </a:lstStyle>
          <a:p>
            <a:fld id="{1D8BD707-D9CF-40AE-B4C6-C98DA3205C09}" type="datetimeFigureOut">
              <a:rPr lang="en-US" smtClean="0"/>
              <a:pPr/>
              <a:t>10/26/17</a:t>
            </a:fld>
            <a:endParaRPr lang="en-US"/>
          </a:p>
        </p:txBody>
      </p:sp>
      <p:sp>
        <p:nvSpPr>
          <p:cNvPr id="6" name="Rectangle 5"/>
          <p:cNvSpPr>
            <a:spLocks noGrp="1" noChangeArrowheads="1"/>
          </p:cNvSpPr>
          <p:nvPr>
            <p:ph type="ftr" sz="quarter" idx="11"/>
          </p:nvPr>
        </p:nvSpPr>
        <p:spPr>
          <a:xfrm>
            <a:off x="3124201" y="6381752"/>
            <a:ext cx="2895600" cy="476251"/>
          </a:xfrm>
        </p:spPr>
        <p:txBody>
          <a:bodyPr/>
          <a:lstStyle>
            <a:lvl1pPr>
              <a:defRPr/>
            </a:lvl1pPr>
          </a:lstStyle>
          <a:p>
            <a:endParaRPr lang="en-US"/>
          </a:p>
        </p:txBody>
      </p:sp>
      <p:sp>
        <p:nvSpPr>
          <p:cNvPr id="7" name="Rectangle 6"/>
          <p:cNvSpPr>
            <a:spLocks noGrp="1" noChangeArrowheads="1"/>
          </p:cNvSpPr>
          <p:nvPr>
            <p:ph type="sldNum" sz="quarter" idx="12"/>
          </p:nvPr>
        </p:nvSpPr>
        <p:spPr>
          <a:xfrm>
            <a:off x="7004051" y="6381752"/>
            <a:ext cx="2133600" cy="476251"/>
          </a:xfrm>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effectLst/>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5" name="Rectangle 5"/>
          <p:cNvSpPr>
            <a:spLocks noGrp="1" noChangeArrowheads="1"/>
          </p:cNvSpPr>
          <p:nvPr>
            <p:ph type="ftr" sz="quarter" idx="11"/>
          </p:nvPr>
        </p:nvSpPr>
        <p:spPr/>
        <p:txBody>
          <a:bodyPr/>
          <a:lstStyle>
            <a:lvl1pPr>
              <a:defRPr/>
            </a:lvl1pPr>
          </a:lstStyle>
          <a:p>
            <a:endParaRPr lang="en-US"/>
          </a:p>
        </p:txBody>
      </p:sp>
      <p:sp>
        <p:nvSpPr>
          <p:cNvPr id="6"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524128"/>
            <a:ext cx="7772400" cy="1362075"/>
          </a:xfrm>
        </p:spPr>
        <p:txBody>
          <a:bodyPr/>
          <a:lstStyle>
            <a:lvl1pPr algn="l">
              <a:defRPr sz="4000" b="1"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722313" y="4138616"/>
            <a:ext cx="7772400" cy="1500187"/>
          </a:xfrm>
        </p:spPr>
        <p:txBody>
          <a:bodyPr anchor="b"/>
          <a:lstStyle>
            <a:lvl1pPr marL="0" indent="0">
              <a:buNone/>
              <a:defRPr sz="2000"/>
            </a:lvl1pPr>
            <a:lvl2pPr marL="457130" indent="0">
              <a:buNone/>
              <a:defRPr sz="1800"/>
            </a:lvl2pPr>
            <a:lvl3pPr marL="914259" indent="0">
              <a:buNone/>
              <a:defRPr sz="1600"/>
            </a:lvl3pPr>
            <a:lvl4pPr marL="1371390" indent="0">
              <a:buNone/>
              <a:defRPr sz="1400"/>
            </a:lvl4pPr>
            <a:lvl5pPr marL="1828519" indent="0">
              <a:buNone/>
              <a:defRPr sz="1400"/>
            </a:lvl5pPr>
            <a:lvl6pPr marL="2285649" indent="0">
              <a:buNone/>
              <a:defRPr sz="1400"/>
            </a:lvl6pPr>
            <a:lvl7pPr marL="2742780" indent="0">
              <a:buNone/>
              <a:defRPr sz="1400"/>
            </a:lvl7pPr>
            <a:lvl8pPr marL="3199908" indent="0">
              <a:buNone/>
              <a:defRPr sz="1400"/>
            </a:lvl8pPr>
            <a:lvl9pPr marL="3657039"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5" name="Rectangle 5"/>
          <p:cNvSpPr>
            <a:spLocks noGrp="1" noChangeArrowheads="1"/>
          </p:cNvSpPr>
          <p:nvPr>
            <p:ph type="ftr" sz="quarter" idx="11"/>
          </p:nvPr>
        </p:nvSpPr>
        <p:spPr/>
        <p:txBody>
          <a:bodyPr/>
          <a:lstStyle>
            <a:lvl1pPr>
              <a:defRPr/>
            </a:lvl1pPr>
          </a:lstStyle>
          <a:p>
            <a:endParaRPr lang="en-US"/>
          </a:p>
        </p:txBody>
      </p:sp>
      <p:sp>
        <p:nvSpPr>
          <p:cNvPr id="6"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effectLst/>
              </a:defRPr>
            </a:lvl1pPr>
          </a:lstStyle>
          <a:p>
            <a:r>
              <a:rPr lang="en-US" smtClean="0"/>
              <a:t>Click to edit Master title style</a:t>
            </a:r>
            <a:endParaRPr lang="en-US" dirty="0"/>
          </a:p>
        </p:txBody>
      </p:sp>
      <p:sp>
        <p:nvSpPr>
          <p:cNvPr id="3" name="Content Placeholder 2"/>
          <p:cNvSpPr>
            <a:spLocks noGrp="1"/>
          </p:cNvSpPr>
          <p:nvPr>
            <p:ph sz="half" idx="1"/>
          </p:nvPr>
        </p:nvSpPr>
        <p:spPr>
          <a:xfrm>
            <a:off x="685800" y="15240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5240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6" name="Rectangle 5"/>
          <p:cNvSpPr>
            <a:spLocks noGrp="1" noChangeArrowheads="1"/>
          </p:cNvSpPr>
          <p:nvPr>
            <p:ph type="ftr" sz="quarter" idx="11"/>
          </p:nvPr>
        </p:nvSpPr>
        <p:spPr/>
        <p:txBody>
          <a:bodyPr/>
          <a:lstStyle>
            <a:lvl1pPr>
              <a:defRPr/>
            </a:lvl1pPr>
          </a:lstStyle>
          <a:p>
            <a:endParaRPr lang="en-US"/>
          </a:p>
        </p:txBody>
      </p:sp>
      <p:sp>
        <p:nvSpPr>
          <p:cNvPr id="7"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effectLst/>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6"/>
            <a:ext cx="4040188" cy="639763"/>
          </a:xfrm>
        </p:spPr>
        <p:txBody>
          <a:bodyPr anchor="b"/>
          <a:lstStyle>
            <a:lvl1pPr marL="0" indent="0">
              <a:buNone/>
              <a:defRPr sz="2400" b="1"/>
            </a:lvl1pPr>
            <a:lvl2pPr marL="457130" indent="0">
              <a:buNone/>
              <a:defRPr sz="2000" b="1"/>
            </a:lvl2pPr>
            <a:lvl3pPr marL="914259" indent="0">
              <a:buNone/>
              <a:defRPr sz="1800" b="1"/>
            </a:lvl3pPr>
            <a:lvl4pPr marL="1371390" indent="0">
              <a:buNone/>
              <a:defRPr sz="1600" b="1"/>
            </a:lvl4pPr>
            <a:lvl5pPr marL="1828519" indent="0">
              <a:buNone/>
              <a:defRPr sz="1600" b="1"/>
            </a:lvl5pPr>
            <a:lvl6pPr marL="2285649" indent="0">
              <a:buNone/>
              <a:defRPr sz="1600" b="1"/>
            </a:lvl6pPr>
            <a:lvl7pPr marL="2742780" indent="0">
              <a:buNone/>
              <a:defRPr sz="1600" b="1"/>
            </a:lvl7pPr>
            <a:lvl8pPr marL="3199908" indent="0">
              <a:buNone/>
              <a:defRPr sz="1600" b="1"/>
            </a:lvl8pPr>
            <a:lvl9pPr marL="3657039"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535116"/>
            <a:ext cx="4041775" cy="639763"/>
          </a:xfrm>
        </p:spPr>
        <p:txBody>
          <a:bodyPr anchor="b"/>
          <a:lstStyle>
            <a:lvl1pPr marL="0" indent="0">
              <a:buNone/>
              <a:defRPr sz="2400" b="1"/>
            </a:lvl1pPr>
            <a:lvl2pPr marL="457130" indent="0">
              <a:buNone/>
              <a:defRPr sz="2000" b="1"/>
            </a:lvl2pPr>
            <a:lvl3pPr marL="914259" indent="0">
              <a:buNone/>
              <a:defRPr sz="1800" b="1"/>
            </a:lvl3pPr>
            <a:lvl4pPr marL="1371390" indent="0">
              <a:buNone/>
              <a:defRPr sz="1600" b="1"/>
            </a:lvl4pPr>
            <a:lvl5pPr marL="1828519" indent="0">
              <a:buNone/>
              <a:defRPr sz="1600" b="1"/>
            </a:lvl5pPr>
            <a:lvl6pPr marL="2285649" indent="0">
              <a:buNone/>
              <a:defRPr sz="1600" b="1"/>
            </a:lvl6pPr>
            <a:lvl7pPr marL="2742780" indent="0">
              <a:buNone/>
              <a:defRPr sz="1600" b="1"/>
            </a:lvl7pPr>
            <a:lvl8pPr marL="3199908" indent="0">
              <a:buNone/>
              <a:defRPr sz="1600" b="1"/>
            </a:lvl8pPr>
            <a:lvl9pPr marL="3657039"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8" name="Rectangle 5"/>
          <p:cNvSpPr>
            <a:spLocks noGrp="1" noChangeArrowheads="1"/>
          </p:cNvSpPr>
          <p:nvPr>
            <p:ph type="ftr" sz="quarter" idx="11"/>
          </p:nvPr>
        </p:nvSpPr>
        <p:spPr/>
        <p:txBody>
          <a:bodyPr/>
          <a:lstStyle>
            <a:lvl1pPr>
              <a:defRPr/>
            </a:lvl1pPr>
          </a:lstStyle>
          <a:p>
            <a:endParaRPr lang="en-US"/>
          </a:p>
        </p:txBody>
      </p:sp>
      <p:sp>
        <p:nvSpPr>
          <p:cNvPr id="9"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4" name="Rectangle 5"/>
          <p:cNvSpPr>
            <a:spLocks noGrp="1" noChangeArrowheads="1"/>
          </p:cNvSpPr>
          <p:nvPr>
            <p:ph type="ftr" sz="quarter" idx="11"/>
          </p:nvPr>
        </p:nvSpPr>
        <p:spPr/>
        <p:txBody>
          <a:bodyPr/>
          <a:lstStyle>
            <a:lvl1pPr>
              <a:defRPr/>
            </a:lvl1pPr>
          </a:lstStyle>
          <a:p>
            <a:endParaRPr lang="en-US"/>
          </a:p>
        </p:txBody>
      </p:sp>
      <p:sp>
        <p:nvSpPr>
          <p:cNvPr id="5"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3" name="Rectangle 5"/>
          <p:cNvSpPr>
            <a:spLocks noGrp="1" noChangeArrowheads="1"/>
          </p:cNvSpPr>
          <p:nvPr>
            <p:ph type="ftr" sz="quarter" idx="11"/>
          </p:nvPr>
        </p:nvSpPr>
        <p:spPr/>
        <p:txBody>
          <a:bodyPr/>
          <a:lstStyle>
            <a:lvl1pPr>
              <a:defRPr/>
            </a:lvl1pPr>
          </a:lstStyle>
          <a:p>
            <a:endParaRPr lang="en-US"/>
          </a:p>
        </p:txBody>
      </p:sp>
      <p:sp>
        <p:nvSpPr>
          <p:cNvPr id="4"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2"/>
            <a:ext cx="3008313" cy="1162051"/>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5"/>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435103"/>
            <a:ext cx="3008313" cy="4691063"/>
          </a:xfrm>
        </p:spPr>
        <p:txBody>
          <a:bodyPr/>
          <a:lstStyle>
            <a:lvl1pPr marL="0" indent="0">
              <a:buNone/>
              <a:defRPr sz="1400"/>
            </a:lvl1pPr>
            <a:lvl2pPr marL="457130" indent="0">
              <a:buNone/>
              <a:defRPr sz="1200"/>
            </a:lvl2pPr>
            <a:lvl3pPr marL="914259" indent="0">
              <a:buNone/>
              <a:defRPr sz="1000"/>
            </a:lvl3pPr>
            <a:lvl4pPr marL="1371390" indent="0">
              <a:buNone/>
              <a:defRPr sz="900"/>
            </a:lvl4pPr>
            <a:lvl5pPr marL="1828519" indent="0">
              <a:buNone/>
              <a:defRPr sz="900"/>
            </a:lvl5pPr>
            <a:lvl6pPr marL="2285649" indent="0">
              <a:buNone/>
              <a:defRPr sz="900"/>
            </a:lvl6pPr>
            <a:lvl7pPr marL="2742780" indent="0">
              <a:buNone/>
              <a:defRPr sz="900"/>
            </a:lvl7pPr>
            <a:lvl8pPr marL="3199908" indent="0">
              <a:buNone/>
              <a:defRPr sz="900"/>
            </a:lvl8pPr>
            <a:lvl9pPr marL="3657039"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6" name="Rectangle 5"/>
          <p:cNvSpPr>
            <a:spLocks noGrp="1" noChangeArrowheads="1"/>
          </p:cNvSpPr>
          <p:nvPr>
            <p:ph type="ftr" sz="quarter" idx="11"/>
          </p:nvPr>
        </p:nvSpPr>
        <p:spPr/>
        <p:txBody>
          <a:bodyPr/>
          <a:lstStyle>
            <a:lvl1pPr>
              <a:defRPr/>
            </a:lvl1pPr>
          </a:lstStyle>
          <a:p>
            <a:endParaRPr lang="en-US"/>
          </a:p>
        </p:txBody>
      </p:sp>
      <p:sp>
        <p:nvSpPr>
          <p:cNvPr id="7"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a:lvl1p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647396B-19C2-314E-AFB1-E840D6CB491E}" type="datetimeFigureOut">
              <a:rPr lang="en-US" smtClean="0"/>
              <a:t>10/26/17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60151163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3"/>
            <a:ext cx="5486400" cy="566739"/>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130" indent="0">
              <a:buNone/>
              <a:defRPr sz="2800"/>
            </a:lvl2pPr>
            <a:lvl3pPr marL="914259" indent="0">
              <a:buNone/>
              <a:defRPr sz="2400"/>
            </a:lvl3pPr>
            <a:lvl4pPr marL="1371390" indent="0">
              <a:buNone/>
              <a:defRPr sz="2000"/>
            </a:lvl4pPr>
            <a:lvl5pPr marL="1828519" indent="0">
              <a:buNone/>
              <a:defRPr sz="2000"/>
            </a:lvl5pPr>
            <a:lvl6pPr marL="2285649" indent="0">
              <a:buNone/>
              <a:defRPr sz="2000"/>
            </a:lvl6pPr>
            <a:lvl7pPr marL="2742780" indent="0">
              <a:buNone/>
              <a:defRPr sz="2000"/>
            </a:lvl7pPr>
            <a:lvl8pPr marL="3199908" indent="0">
              <a:buNone/>
              <a:defRPr sz="2000"/>
            </a:lvl8pPr>
            <a:lvl9pPr marL="3657039" indent="0">
              <a:buNone/>
              <a:defRPr sz="2000"/>
            </a:lvl9pPr>
          </a:lstStyle>
          <a:p>
            <a:pPr lvl="0"/>
            <a:r>
              <a:rPr lang="en-US" noProof="0" smtClean="0"/>
              <a:t>Click icon to add picture</a:t>
            </a:r>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130" indent="0">
              <a:buNone/>
              <a:defRPr sz="1200"/>
            </a:lvl2pPr>
            <a:lvl3pPr marL="914259" indent="0">
              <a:buNone/>
              <a:defRPr sz="1000"/>
            </a:lvl3pPr>
            <a:lvl4pPr marL="1371390" indent="0">
              <a:buNone/>
              <a:defRPr sz="900"/>
            </a:lvl4pPr>
            <a:lvl5pPr marL="1828519" indent="0">
              <a:buNone/>
              <a:defRPr sz="900"/>
            </a:lvl5pPr>
            <a:lvl6pPr marL="2285649" indent="0">
              <a:buNone/>
              <a:defRPr sz="900"/>
            </a:lvl6pPr>
            <a:lvl7pPr marL="2742780" indent="0">
              <a:buNone/>
              <a:defRPr sz="900"/>
            </a:lvl7pPr>
            <a:lvl8pPr marL="3199908" indent="0">
              <a:buNone/>
              <a:defRPr sz="900"/>
            </a:lvl8pPr>
            <a:lvl9pPr marL="3657039"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6" name="Rectangle 5"/>
          <p:cNvSpPr>
            <a:spLocks noGrp="1" noChangeArrowheads="1"/>
          </p:cNvSpPr>
          <p:nvPr>
            <p:ph type="ftr" sz="quarter" idx="11"/>
          </p:nvPr>
        </p:nvSpPr>
        <p:spPr/>
        <p:txBody>
          <a:bodyPr/>
          <a:lstStyle>
            <a:lvl1pPr>
              <a:defRPr/>
            </a:lvl1pPr>
          </a:lstStyle>
          <a:p>
            <a:endParaRPr lang="en-US"/>
          </a:p>
        </p:txBody>
      </p:sp>
      <p:sp>
        <p:nvSpPr>
          <p:cNvPr id="7"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5" name="Rectangle 5"/>
          <p:cNvSpPr>
            <a:spLocks noGrp="1" noChangeArrowheads="1"/>
          </p:cNvSpPr>
          <p:nvPr>
            <p:ph type="ftr" sz="quarter" idx="11"/>
          </p:nvPr>
        </p:nvSpPr>
        <p:spPr/>
        <p:txBody>
          <a:bodyPr/>
          <a:lstStyle>
            <a:lvl1pPr>
              <a:defRPr/>
            </a:lvl1pPr>
          </a:lstStyle>
          <a:p>
            <a:endParaRPr lang="en-US"/>
          </a:p>
        </p:txBody>
      </p:sp>
      <p:sp>
        <p:nvSpPr>
          <p:cNvPr id="6"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50000" y="0"/>
            <a:ext cx="2108200" cy="6096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5400" y="0"/>
            <a:ext cx="6172200" cy="60960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p:txBody>
          <a:bodyPr/>
          <a:lstStyle>
            <a:lvl1pPr>
              <a:defRPr/>
            </a:lvl1pPr>
          </a:lstStyle>
          <a:p>
            <a:fld id="{1D8BD707-D9CF-40AE-B4C6-C98DA3205C09}" type="datetimeFigureOut">
              <a:rPr lang="en-US" smtClean="0"/>
              <a:pPr/>
              <a:t>10/26/17</a:t>
            </a:fld>
            <a:endParaRPr lang="en-US"/>
          </a:p>
        </p:txBody>
      </p:sp>
      <p:sp>
        <p:nvSpPr>
          <p:cNvPr id="5" name="Rectangle 5"/>
          <p:cNvSpPr>
            <a:spLocks noGrp="1" noChangeArrowheads="1"/>
          </p:cNvSpPr>
          <p:nvPr>
            <p:ph type="ftr" sz="quarter" idx="11"/>
          </p:nvPr>
        </p:nvSpPr>
        <p:spPr/>
        <p:txBody>
          <a:bodyPr/>
          <a:lstStyle>
            <a:lvl1pPr>
              <a:defRPr/>
            </a:lvl1pPr>
          </a:lstStyle>
          <a:p>
            <a:endParaRPr lang="en-US"/>
          </a:p>
        </p:txBody>
      </p:sp>
      <p:sp>
        <p:nvSpPr>
          <p:cNvPr id="6" name="Rectangle 6"/>
          <p:cNvSpPr>
            <a:spLocks noGrp="1" noChangeArrowheads="1"/>
          </p:cNvSpPr>
          <p:nvPr>
            <p:ph type="sldNum" sz="quarter" idx="12"/>
          </p:nvPr>
        </p:nvSpPr>
        <p:spPr/>
        <p:txBody>
          <a:bodyPr/>
          <a:lstStyle>
            <a:lvl1pPr>
              <a:defRPr>
                <a:solidFill>
                  <a:srgbClr val="F8F8F8"/>
                </a:solidFill>
              </a:defRPr>
            </a:lvl1pPr>
          </a:lstStyle>
          <a:p>
            <a:fld id="{B6F15528-21DE-4FAA-801E-634DDDAF4B2B}" type="slidenum">
              <a:rPr lang="en-US" smtClean="0"/>
              <a:pPr/>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43001"/>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898775"/>
            <a:ext cx="6400800" cy="10668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pic>
        <p:nvPicPr>
          <p:cNvPr id="8" name="Picture 4" descr="C:\Users\nigam\Downloads\som_logo_dk2400.jpg"/>
          <p:cNvPicPr>
            <a:picLocks noChangeAspect="1" noChangeArrowheads="1"/>
          </p:cNvPicPr>
          <p:nvPr/>
        </p:nvPicPr>
        <p:blipFill>
          <a:blip r:embed="rId2" cstate="print"/>
          <a:srcRect b="38303"/>
          <a:stretch>
            <a:fillRect/>
          </a:stretch>
        </p:blipFill>
        <p:spPr bwMode="auto">
          <a:xfrm>
            <a:off x="1872337" y="4916717"/>
            <a:ext cx="5486400" cy="1097543"/>
          </a:xfrm>
          <a:prstGeom prst="rect">
            <a:avLst/>
          </a:prstGeom>
          <a:noFill/>
        </p:spPr>
      </p:pic>
    </p:spTree>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a:lvl1p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90" y="2362203"/>
            <a:ext cx="7772400" cy="1362075"/>
          </a:xfrm>
          <a:solidFill>
            <a:srgbClr val="FFFF99"/>
          </a:solidFill>
        </p:spPr>
        <p:txBody>
          <a:bodyPr anchor="ctr"/>
          <a:lstStyle>
            <a:lvl1pPr algn="ctr">
              <a:defRPr sz="3000" b="1"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722313" y="3744915"/>
            <a:ext cx="77724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3"/>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3"/>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5"/>
            <a:ext cx="4040188" cy="63976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8" y="1535115"/>
            <a:ext cx="4041775" cy="63976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45028"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90" y="2362201"/>
            <a:ext cx="7772400" cy="1362075"/>
          </a:xfrm>
          <a:solidFill>
            <a:srgbClr val="FFFF99"/>
          </a:solidFill>
        </p:spPr>
        <p:txBody>
          <a:bodyPr anchor="ctr"/>
          <a:lstStyle>
            <a:lvl1pPr algn="ctr">
              <a:defRPr sz="4000" b="1"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722313" y="37449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647396B-19C2-314E-AFB1-E840D6CB491E}" type="datetimeFigureOut">
              <a:rPr lang="en-US" smtClean="0"/>
              <a:t>10/26/17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14005566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1"/>
            <a:ext cx="3008313" cy="1162051"/>
          </a:xfrm>
        </p:spPr>
        <p:txBody>
          <a:bodyPr anchor="b"/>
          <a:lstStyle>
            <a:lvl1pPr algn="l">
              <a:defRPr sz="1500" b="1"/>
            </a:lvl1pPr>
          </a:lstStyle>
          <a:p>
            <a:r>
              <a:rPr lang="en-US" smtClean="0"/>
              <a:t>Click to edit Master title style</a:t>
            </a:r>
            <a:endParaRPr lang="en-US"/>
          </a:p>
        </p:txBody>
      </p:sp>
      <p:sp>
        <p:nvSpPr>
          <p:cNvPr id="3" name="Content Placeholder 2"/>
          <p:cNvSpPr>
            <a:spLocks noGrp="1"/>
          </p:cNvSpPr>
          <p:nvPr>
            <p:ph idx="1"/>
          </p:nvPr>
        </p:nvSpPr>
        <p:spPr>
          <a:xfrm>
            <a:off x="3575050" y="273054"/>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435103"/>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2"/>
            <a:ext cx="5486400" cy="566739"/>
          </a:xfrm>
        </p:spPr>
        <p:txBody>
          <a:bodyPr anchor="b"/>
          <a:lstStyle>
            <a:lvl1pPr algn="l">
              <a:defRPr sz="15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40"/>
            <a:ext cx="5486400" cy="8048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41"/>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D5BBD54-FE52-4A40-9F59-8A0469500128}" type="datetimeFigureOut">
              <a:rPr lang="en-US" smtClean="0">
                <a:solidFill>
                  <a:prstClr val="black"/>
                </a:solidFill>
              </a:rPr>
              <a:pPr/>
              <a:t>10/26/17</a:t>
            </a:fld>
            <a:endParaRPr lang="en-US">
              <a:solidFill>
                <a:prstClr val="black"/>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0" y="0"/>
            <a:ext cx="8686800" cy="11433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1" name="Shape 71"/>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solidFill>
                <a:srgbClr val="000000"/>
              </a:solidFill>
            </a:endParaRPr>
          </a:p>
        </p:txBody>
      </p:sp>
      <p:sp>
        <p:nvSpPr>
          <p:cNvPr id="72" name="Shape 72"/>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 sz="1200">
                <a:solidFill>
                  <a:srgbClr val="888888"/>
                </a:solidFill>
                <a:latin typeface="Calibri"/>
                <a:ea typeface="Calibri"/>
                <a:cs typeface="Calibri"/>
                <a:sym typeface="Calibri"/>
              </a:rPr>
              <a:pPr algn="r">
                <a:buSzPct val="25000"/>
              </a:p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720089" y="2362200"/>
            <a:ext cx="7772400" cy="1362000"/>
          </a:xfrm>
          <a:prstGeom prst="rect">
            <a:avLst/>
          </a:prstGeom>
          <a:solidFill>
            <a:srgbClr val="FFFF99"/>
          </a:solidFill>
          <a:ln>
            <a:noFill/>
          </a:ln>
        </p:spPr>
        <p:txBody>
          <a:bodyPr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6" name="Shape 76"/>
          <p:cNvSpPr txBox="1">
            <a:spLocks noGrp="1"/>
          </p:cNvSpPr>
          <p:nvPr>
            <p:ph type="body" idx="1"/>
          </p:nvPr>
        </p:nvSpPr>
        <p:spPr>
          <a:xfrm>
            <a:off x="722312" y="3744912"/>
            <a:ext cx="7772400" cy="1500300"/>
          </a:xfrm>
          <a:prstGeom prst="rect">
            <a:avLst/>
          </a:prstGeom>
          <a:noFill/>
          <a:ln>
            <a:noFill/>
          </a:ln>
        </p:spPr>
        <p:txBody>
          <a:bodyPr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solidFill>
                <a:srgbClr val="000000"/>
              </a:solidFill>
            </a:endParaRPr>
          </a:p>
        </p:txBody>
      </p:sp>
      <p:sp>
        <p:nvSpPr>
          <p:cNvPr id="78" name="Shape 78"/>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 sz="1200">
                <a:solidFill>
                  <a:srgbClr val="888888"/>
                </a:solidFill>
                <a:latin typeface="Calibri"/>
                <a:ea typeface="Calibri"/>
                <a:cs typeface="Calibri"/>
                <a:sym typeface="Calibri"/>
              </a:rPr>
              <a:pPr algn="r">
                <a:buSzPct val="25000"/>
              </a:p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0"/>
        <p:cNvGrpSpPr/>
        <p:nvPr/>
      </p:nvGrpSpPr>
      <p:grpSpPr>
        <a:xfrm>
          <a:off x="0" y="0"/>
          <a:ext cx="0" cy="0"/>
          <a:chOff x="0" y="0"/>
          <a:chExt cx="0" cy="0"/>
        </a:xfrm>
      </p:grpSpPr>
      <p:sp>
        <p:nvSpPr>
          <p:cNvPr id="81" name="Shape 81"/>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solidFill>
                <a:srgbClr val="000000"/>
              </a:solidFill>
            </a:endParaRPr>
          </a:p>
        </p:txBody>
      </p:sp>
      <p:sp>
        <p:nvSpPr>
          <p:cNvPr id="82" name="Shape 82"/>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 sz="1200">
                <a:solidFill>
                  <a:srgbClr val="888888"/>
                </a:solidFill>
                <a:latin typeface="Calibri"/>
                <a:ea typeface="Calibri"/>
                <a:cs typeface="Calibri"/>
                <a:sym typeface="Calibri"/>
              </a:rPr>
              <a:pPr algn="r">
                <a:buSzPct val="25000"/>
              </a:p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457200" y="273050"/>
            <a:ext cx="3008400" cy="1161900"/>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2" name="Shape 102"/>
          <p:cNvSpPr txBox="1">
            <a:spLocks noGrp="1"/>
          </p:cNvSpPr>
          <p:nvPr>
            <p:ph type="body" idx="1"/>
          </p:nvPr>
        </p:nvSpPr>
        <p:spPr>
          <a:xfrm>
            <a:off x="3575050" y="273050"/>
            <a:ext cx="5111700" cy="5852700"/>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3" name="Shape 103"/>
          <p:cNvSpPr txBox="1">
            <a:spLocks noGrp="1"/>
          </p:cNvSpPr>
          <p:nvPr>
            <p:ph type="body" idx="2"/>
          </p:nvPr>
        </p:nvSpPr>
        <p:spPr>
          <a:xfrm>
            <a:off x="457200" y="1435100"/>
            <a:ext cx="3008400" cy="4691100"/>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4" name="Shape 104"/>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solidFill>
                <a:srgbClr val="000000"/>
              </a:solidFill>
            </a:endParaRPr>
          </a:p>
        </p:txBody>
      </p:sp>
      <p:sp>
        <p:nvSpPr>
          <p:cNvPr id="105" name="Shape 105"/>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6" name="Shape 106"/>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 sz="1200">
                <a:solidFill>
                  <a:srgbClr val="888888"/>
                </a:solidFill>
                <a:latin typeface="Calibri"/>
                <a:ea typeface="Calibri"/>
                <a:cs typeface="Calibri"/>
                <a:sym typeface="Calibri"/>
              </a:rPr>
              <a:pPr algn="r">
                <a:buSzPct val="25000"/>
              </a:p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1792288" y="4800600"/>
            <a:ext cx="5486400" cy="566700"/>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9" name="Shape 109"/>
          <p:cNvSpPr>
            <a:spLocks noGrp="1"/>
          </p:cNvSpPr>
          <p:nvPr>
            <p:ph type="pic" idx="2"/>
          </p:nvPr>
        </p:nvSpPr>
        <p:spPr>
          <a:xfrm>
            <a:off x="1792288" y="612775"/>
            <a:ext cx="5486400" cy="4114800"/>
          </a:xfrm>
          <a:prstGeom prst="rect">
            <a:avLst/>
          </a:prstGeom>
          <a:noFill/>
          <a:ln>
            <a:noFill/>
          </a:ln>
        </p:spPr>
        <p:txBody>
          <a:bodyPr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0" name="Shape 110"/>
          <p:cNvSpPr txBox="1">
            <a:spLocks noGrp="1"/>
          </p:cNvSpPr>
          <p:nvPr>
            <p:ph type="body" idx="1"/>
          </p:nvPr>
        </p:nvSpPr>
        <p:spPr>
          <a:xfrm>
            <a:off x="1792288" y="5367337"/>
            <a:ext cx="5486400" cy="804900"/>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11" name="Shape 111"/>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solidFill>
                <a:srgbClr val="000000"/>
              </a:solidFill>
            </a:endParaRPr>
          </a:p>
        </p:txBody>
      </p:sp>
      <p:sp>
        <p:nvSpPr>
          <p:cNvPr id="112" name="Shape 112"/>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3" name="Shape 113"/>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 sz="1200">
                <a:solidFill>
                  <a:srgbClr val="888888"/>
                </a:solidFill>
                <a:latin typeface="Calibri"/>
                <a:ea typeface="Calibri"/>
                <a:cs typeface="Calibri"/>
                <a:sym typeface="Calibri"/>
              </a:rPr>
              <a:pPr algn="r">
                <a:buSzPct val="25000"/>
              </a:p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0" y="0"/>
            <a:ext cx="8686800" cy="11433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6" name="Shape 116"/>
          <p:cNvSpPr txBox="1">
            <a:spLocks noGrp="1"/>
          </p:cNvSpPr>
          <p:nvPr>
            <p:ph type="body" idx="1"/>
          </p:nvPr>
        </p:nvSpPr>
        <p:spPr>
          <a:xfrm rot="5400000">
            <a:off x="2308950" y="-251550"/>
            <a:ext cx="4526100" cy="8229600"/>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7" name="Shape 117"/>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solidFill>
                <a:srgbClr val="000000"/>
              </a:solidFill>
            </a:endParaRPr>
          </a:p>
        </p:txBody>
      </p:sp>
      <p:sp>
        <p:nvSpPr>
          <p:cNvPr id="118" name="Shape 118"/>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9" name="Shape 119"/>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 sz="1200">
                <a:solidFill>
                  <a:srgbClr val="888888"/>
                </a:solidFill>
                <a:latin typeface="Calibri"/>
                <a:ea typeface="Calibri"/>
                <a:cs typeface="Calibri"/>
                <a:sym typeface="Calibri"/>
              </a:rPr>
              <a:pPr algn="r">
                <a:buSzPct val="25000"/>
              </a:p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647396B-19C2-314E-AFB1-E840D6CB491E}" type="datetimeFigureOut">
              <a:rPr lang="en-US" smtClean="0"/>
              <a:t>10/26/17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58702564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rot="5400000">
            <a:off x="4732350" y="2171687"/>
            <a:ext cx="5851500" cy="20574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22" name="Shape 122"/>
          <p:cNvSpPr txBox="1">
            <a:spLocks noGrp="1"/>
          </p:cNvSpPr>
          <p:nvPr>
            <p:ph type="body" idx="1"/>
          </p:nvPr>
        </p:nvSpPr>
        <p:spPr>
          <a:xfrm rot="5400000">
            <a:off x="541350" y="190487"/>
            <a:ext cx="5851500" cy="6019800"/>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3" name="Shape 123"/>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solidFill>
                <a:srgbClr val="000000"/>
              </a:solidFill>
            </a:endParaRPr>
          </a:p>
        </p:txBody>
      </p:sp>
      <p:sp>
        <p:nvSpPr>
          <p:cNvPr id="124" name="Shape 124"/>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5" name="Shape 125"/>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 sz="1200">
                <a:solidFill>
                  <a:srgbClr val="888888"/>
                </a:solidFill>
                <a:latin typeface="Calibri"/>
                <a:ea typeface="Calibri"/>
                <a:cs typeface="Calibri"/>
                <a:sym typeface="Calibri"/>
              </a:rPr>
              <a:pPr algn="r">
                <a:buSzPct val="25000"/>
              </a:p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0" y="0"/>
            <a:ext cx="8686800" cy="11430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4" name="Shape 24"/>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solidFill>
                <a:srgbClr val="000000"/>
              </a:solidFill>
            </a:endParaRPr>
          </a:p>
        </p:txBody>
      </p:sp>
      <p:sp>
        <p:nvSpPr>
          <p:cNvPr id="26" name="Shape 26"/>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1200">
                <a:solidFill>
                  <a:srgbClr val="888888"/>
                </a:solidFill>
                <a:latin typeface="Calibri"/>
                <a:ea typeface="Calibri"/>
                <a:cs typeface="Calibri"/>
                <a:sym typeface="Calibri"/>
              </a:rPr>
              <a:pPr algn="r">
                <a:buSzPct val="25000"/>
              </a:pPr>
              <a:t>‹#›</a:t>
            </a:fld>
            <a:endParaRPr lang="en-US" sz="1200">
              <a:solidFill>
                <a:srgbClr val="888888"/>
              </a:solidFill>
              <a:latin typeface="Calibri"/>
              <a:ea typeface="Calibri"/>
              <a:cs typeface="Calibri"/>
              <a:sym typeface="Calibri"/>
            </a:endParaRPr>
          </a:p>
        </p:txBody>
      </p:sp>
    </p:spTree>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solidFill>
                  <a:srgbClr val="000000"/>
                </a:solidFill>
              </a:rPr>
              <a:pPr/>
              <a:t>10/26/17</a:t>
            </a:fld>
            <a:endParaRPr lang="en-US">
              <a:solidFill>
                <a:srgbClr val="000000"/>
              </a:solidFill>
            </a:endParaRP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solidFill>
                  <a:srgbClr val="000000"/>
                </a:solidFill>
              </a:rPr>
              <a:pPr/>
              <a:t>‹#›</a:t>
            </a:fld>
            <a:endParaRPr lang="en-US">
              <a:solidFill>
                <a:srgbClr val="000000"/>
              </a:solidFill>
            </a:endParaRPr>
          </a:p>
        </p:txBody>
      </p:sp>
    </p:spTree>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97"/>
        <p:cNvGrpSpPr/>
        <p:nvPr/>
      </p:nvGrpSpPr>
      <p:grpSpPr>
        <a:xfrm>
          <a:off x="0" y="0"/>
          <a:ext cx="0" cy="0"/>
          <a:chOff x="0" y="0"/>
          <a:chExt cx="0" cy="0"/>
        </a:xfrm>
      </p:grpSpPr>
      <p:sp>
        <p:nvSpPr>
          <p:cNvPr id="98" name="Shape 98"/>
          <p:cNvSpPr txBox="1">
            <a:spLocks noGrp="1"/>
          </p:cNvSpPr>
          <p:nvPr>
            <p:ph type="title"/>
          </p:nvPr>
        </p:nvSpPr>
        <p:spPr>
          <a:xfrm>
            <a:off x="311700" y="593366"/>
            <a:ext cx="8520600" cy="763500"/>
          </a:xfrm>
          <a:prstGeom prst="rect">
            <a:avLst/>
          </a:prstGeom>
          <a:noFill/>
          <a:ln>
            <a:noFill/>
          </a:ln>
        </p:spPr>
        <p:txBody>
          <a:bodyPr lIns="91425" tIns="91425" rIns="91425" bIns="91425" anchor="t" anchorCtr="0"/>
          <a:lstStyle>
            <a:lvl1pPr marL="0" marR="0" lvl="0" indent="0" algn="ctr" rtl="0">
              <a:spcBef>
                <a:spcPts val="0"/>
              </a:spcBef>
              <a:buClr>
                <a:schemeClr val="dk1"/>
              </a:buClr>
              <a:buFont typeface="Arial"/>
              <a:buNone/>
              <a:defRPr sz="4400" b="0" i="0" u="none" strike="noStrike" cap="none">
                <a:solidFill>
                  <a:schemeClr val="dk1"/>
                </a:solidFill>
                <a:latin typeface="Arial"/>
                <a:ea typeface="Arial"/>
                <a:cs typeface="Arial"/>
                <a:sym typeface="Arial"/>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9" name="Shape 99"/>
          <p:cNvSpPr txBox="1">
            <a:spLocks noGrp="1"/>
          </p:cNvSpPr>
          <p:nvPr>
            <p:ph type="body" idx="1"/>
          </p:nvPr>
        </p:nvSpPr>
        <p:spPr>
          <a:xfrm>
            <a:off x="311700" y="1536633"/>
            <a:ext cx="8520600" cy="4555200"/>
          </a:xfrm>
          <a:prstGeom prst="rect">
            <a:avLst/>
          </a:prstGeom>
          <a:noFill/>
          <a:ln>
            <a:noFill/>
          </a:ln>
        </p:spPr>
        <p:txBody>
          <a:bodyPr lIns="91425" tIns="91425" rIns="91425" bIns="91425" anchor="t" anchorCtr="0"/>
          <a:lstStyle>
            <a:lvl1pPr marL="342900" marR="0" lvl="0" indent="-139700" algn="l" rtl="0">
              <a:spcBef>
                <a:spcPts val="0"/>
              </a:spcBef>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742950" marR="0" lvl="1" indent="-107950" algn="l" rtl="0">
              <a:spcBef>
                <a:spcPts val="0"/>
              </a:spcBef>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1143000" marR="0" lvl="2" indent="-76200" algn="l" rtl="0">
              <a:spcBef>
                <a:spcPts val="0"/>
              </a:spcBef>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1600200" marR="0" lvl="3" indent="-101600" algn="l" rtl="0">
              <a:spcBef>
                <a:spcPts val="0"/>
              </a:spcBef>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2057400" marR="0" lvl="4" indent="-101600" algn="l" rtl="0">
              <a:spcBef>
                <a:spcPts val="0"/>
              </a:spcBef>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2514600" marR="0" lvl="5" indent="-101600" algn="l" rtl="0">
              <a:spcBef>
                <a:spcPts val="0"/>
              </a:spcBef>
              <a:buClr>
                <a:schemeClr val="dk1"/>
              </a:buClr>
              <a:buSzPct val="100000"/>
              <a:buFont typeface="Arial"/>
              <a:buChar char="•"/>
              <a:defRPr sz="2000" b="0" i="0" u="none" strike="noStrike" cap="none">
                <a:solidFill>
                  <a:schemeClr val="dk1"/>
                </a:solidFill>
                <a:latin typeface="Arial"/>
                <a:ea typeface="Arial"/>
                <a:cs typeface="Arial"/>
                <a:sym typeface="Arial"/>
              </a:defRPr>
            </a:lvl6pPr>
            <a:lvl7pPr marL="2971800" marR="0" lvl="6" indent="-101600" algn="l" rtl="0">
              <a:spcBef>
                <a:spcPts val="0"/>
              </a:spcBef>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3429000" marR="0" lvl="7" indent="-101600" algn="l" rtl="0">
              <a:spcBef>
                <a:spcPts val="0"/>
              </a:spcBef>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3886200" marR="0" lvl="8" indent="-101600" algn="l" rtl="0">
              <a:spcBef>
                <a:spcPts val="0"/>
              </a:spcBef>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00" name="Shape 100"/>
          <p:cNvSpPr txBox="1">
            <a:spLocks noGrp="1"/>
          </p:cNvSpPr>
          <p:nvPr>
            <p:ph type="sldNum" idx="12"/>
          </p:nvPr>
        </p:nvSpPr>
        <p:spPr>
          <a:xfrm>
            <a:off x="8472457" y="6217621"/>
            <a:ext cx="548700" cy="524700"/>
          </a:xfrm>
          <a:prstGeom prst="rect">
            <a:avLst/>
          </a:prstGeom>
          <a:noFill/>
          <a:ln>
            <a:noFill/>
          </a:ln>
        </p:spPr>
        <p:txBody>
          <a:bodyPr lIns="91425" tIns="91425" rIns="91425" bIns="91425" anchor="ctr" anchorCtr="0">
            <a:noAutofit/>
          </a:bodyPr>
          <a:lstStyle/>
          <a:p>
            <a:pPr algn="r">
              <a:buClr>
                <a:srgbClr val="888888"/>
              </a:buClr>
              <a:buSzPct val="25000"/>
              <a:buFont typeface="Arial"/>
              <a:buNone/>
            </a:pPr>
            <a:fld id="{00000000-1234-1234-1234-123412341234}" type="slidenum">
              <a:rPr lang="en-US" sz="1200">
                <a:solidFill>
                  <a:srgbClr val="888888"/>
                </a:solidFill>
              </a:rPr>
              <a:pPr algn="r">
                <a:buClr>
                  <a:srgbClr val="888888"/>
                </a:buClr>
                <a:buSzPct val="25000"/>
                <a:buFont typeface="Arial"/>
                <a:buNone/>
              </a:pPr>
              <a:t>‹#›</a:t>
            </a:fld>
            <a:endParaRPr lang="en-US" sz="1200">
              <a:solidFill>
                <a:srgbClr val="888888"/>
              </a:solidFill>
            </a:endParaRP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647396B-19C2-314E-AFB1-E840D6CB491E}" type="datetimeFigureOut">
              <a:rPr lang="en-US" smtClean="0"/>
              <a:t>10/26/17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600107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647396B-19C2-314E-AFB1-E840D6CB491E}" type="datetimeFigureOut">
              <a:rPr lang="en-US" smtClean="0"/>
              <a:t>10/26/17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14249411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47396B-19C2-314E-AFB1-E840D6CB491E}" type="datetimeFigureOut">
              <a:rPr lang="en-US" smtClean="0"/>
              <a:t>10/26/17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248596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47396B-19C2-314E-AFB1-E840D6CB491E}" type="datetimeFigureOut">
              <a:rPr lang="en-US" smtClean="0"/>
              <a:t>10/26/17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12979340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47396B-19C2-314E-AFB1-E840D6CB491E}" type="datetimeFigureOut">
              <a:rPr lang="en-US" smtClean="0"/>
              <a:t>10/26/17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CDEE3A-FE2A-5447-BE95-78E69DB16AFE}" type="slidenum">
              <a:rPr lang="en-US" smtClean="0"/>
              <a:t>‹#›</a:t>
            </a:fld>
            <a:endParaRPr lang="en-US"/>
          </a:p>
        </p:txBody>
      </p:sp>
    </p:spTree>
    <p:extLst>
      <p:ext uri="{BB962C8B-B14F-4D97-AF65-F5344CB8AC3E}">
        <p14:creationId xmlns:p14="http://schemas.microsoft.com/office/powerpoint/2010/main" val="23882658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theme" Target="../theme/theme4.xml"/><Relationship Id="rId1" Type="http://schemas.openxmlformats.org/officeDocument/2006/relationships/slideLayout" Target="../slideLayouts/slideLayout34.xml"/><Relationship Id="rId2"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8686800" cy="1143000"/>
          </a:xfrm>
          <a:prstGeom prst="rect">
            <a:avLst/>
          </a:prstGeom>
        </p:spPr>
        <p:txBody>
          <a:bodyPr vert="horz" lIns="91440" tIns="45720" rIns="91440" bIns="45720" rtlCol="0" anchor="t">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solidFill>
              </a:defRPr>
            </a:lvl1pPr>
          </a:lstStyle>
          <a:p>
            <a:fld id="{2647396B-19C2-314E-AFB1-E840D6CB491E}" type="datetimeFigureOut">
              <a:rPr lang="en-US" smtClean="0"/>
              <a:t>10/26/17</a:t>
            </a:fld>
            <a:endParaRPr lang="en-US"/>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CDEE3A-FE2A-5447-BE95-78E69DB16AFE}" type="slidenum">
              <a:rPr lang="en-US" smtClean="0"/>
              <a:t>‹#›</a:t>
            </a:fld>
            <a:endParaRPr lang="en-US"/>
          </a:p>
        </p:txBody>
      </p:sp>
    </p:spTree>
    <p:extLst>
      <p:ext uri="{BB962C8B-B14F-4D97-AF65-F5344CB8AC3E}">
        <p14:creationId xmlns:p14="http://schemas.microsoft.com/office/powerpoint/2010/main" val="90727013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bwMode="auto">
          <a:xfrm>
            <a:off x="25400" y="0"/>
            <a:ext cx="7772400" cy="990600"/>
          </a:xfrm>
          <a:prstGeom prst="rect">
            <a:avLst/>
          </a:prstGeom>
          <a:noFill/>
          <a:ln w="9525">
            <a:noFill/>
            <a:miter lim="800000"/>
            <a:headEnd/>
            <a:tailEnd/>
          </a:ln>
          <a:effectLst/>
        </p:spPr>
        <p:txBody>
          <a:bodyPr vert="horz" wrap="square" lIns="91425" tIns="45713" rIns="91425" bIns="45713" numCol="1" anchor="t" anchorCtr="0" compatLnSpc="1">
            <a:prstTxWarp prst="textNoShape">
              <a:avLst/>
            </a:prstTxWarp>
          </a:bodyPr>
          <a:lstStyle/>
          <a:p>
            <a:pPr lvl="0"/>
            <a:r>
              <a:rPr lang="en-US" dirty="0" smtClean="0"/>
              <a:t>Title style</a:t>
            </a:r>
          </a:p>
        </p:txBody>
      </p:sp>
      <p:sp>
        <p:nvSpPr>
          <p:cNvPr id="1027" name="Rectangle 3"/>
          <p:cNvSpPr>
            <a:spLocks noGrp="1" noChangeArrowheads="1"/>
          </p:cNvSpPr>
          <p:nvPr>
            <p:ph type="body" idx="1"/>
          </p:nvPr>
        </p:nvSpPr>
        <p:spPr bwMode="auto">
          <a:xfrm>
            <a:off x="685800" y="1524000"/>
            <a:ext cx="7772400" cy="45720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9220" name="Rectangle 4"/>
          <p:cNvSpPr>
            <a:spLocks noGrp="1" noChangeArrowheads="1"/>
          </p:cNvSpPr>
          <p:nvPr>
            <p:ph type="dt" sz="half" idx="2"/>
          </p:nvPr>
        </p:nvSpPr>
        <p:spPr bwMode="auto">
          <a:xfrm>
            <a:off x="57150" y="6356351"/>
            <a:ext cx="1905000" cy="457200"/>
          </a:xfrm>
          <a:prstGeom prst="rect">
            <a:avLst/>
          </a:prstGeom>
          <a:noFill/>
          <a:ln w="9525">
            <a:noFill/>
            <a:miter lim="800000"/>
            <a:headEnd/>
            <a:tailEnd/>
          </a:ln>
          <a:effectLst/>
        </p:spPr>
        <p:txBody>
          <a:bodyPr vert="horz" wrap="square" lIns="91425" tIns="45713" rIns="91425" bIns="45713" numCol="1" anchor="t" anchorCtr="0" compatLnSpc="1">
            <a:prstTxWarp prst="textNoShape">
              <a:avLst/>
            </a:prstTxWarp>
          </a:bodyPr>
          <a:lstStyle>
            <a:lvl1pPr fontAlgn="base">
              <a:spcBef>
                <a:spcPct val="0"/>
              </a:spcBef>
              <a:spcAft>
                <a:spcPct val="0"/>
              </a:spcAft>
              <a:buFontTx/>
              <a:buNone/>
              <a:defRPr sz="1400">
                <a:solidFill>
                  <a:srgbClr val="000000"/>
                </a:solidFill>
                <a:latin typeface="Arial"/>
                <a:cs typeface="Arial" charset="0"/>
              </a:defRPr>
            </a:lvl1pPr>
          </a:lstStyle>
          <a:p>
            <a:pPr defTabSz="914259"/>
            <a:fld id="{1D8BD707-D9CF-40AE-B4C6-C98DA3205C09}" type="datetimeFigureOut">
              <a:rPr lang="en-US" smtClean="0"/>
              <a:pPr defTabSz="914259"/>
              <a:t>10/26/17</a:t>
            </a:fld>
            <a:endParaRPr lang="en-US"/>
          </a:p>
        </p:txBody>
      </p:sp>
      <p:sp>
        <p:nvSpPr>
          <p:cNvPr id="9221" name="Rectangle 5"/>
          <p:cNvSpPr>
            <a:spLocks noGrp="1" noChangeArrowheads="1"/>
          </p:cNvSpPr>
          <p:nvPr>
            <p:ph type="ftr" sz="quarter" idx="3"/>
          </p:nvPr>
        </p:nvSpPr>
        <p:spPr bwMode="auto">
          <a:xfrm>
            <a:off x="3130551" y="6362700"/>
            <a:ext cx="2895600" cy="457200"/>
          </a:xfrm>
          <a:prstGeom prst="rect">
            <a:avLst/>
          </a:prstGeom>
          <a:noFill/>
          <a:ln w="9525">
            <a:noFill/>
            <a:miter lim="800000"/>
            <a:headEnd/>
            <a:tailEnd/>
          </a:ln>
          <a:effectLst/>
        </p:spPr>
        <p:txBody>
          <a:bodyPr vert="horz" wrap="square" lIns="91425" tIns="45713" rIns="91425" bIns="45713" numCol="1" anchor="t" anchorCtr="0" compatLnSpc="1">
            <a:prstTxWarp prst="textNoShape">
              <a:avLst/>
            </a:prstTxWarp>
          </a:bodyPr>
          <a:lstStyle>
            <a:lvl1pPr algn="ctr" fontAlgn="base">
              <a:spcBef>
                <a:spcPct val="0"/>
              </a:spcBef>
              <a:spcAft>
                <a:spcPct val="0"/>
              </a:spcAft>
              <a:buFontTx/>
              <a:buNone/>
              <a:defRPr sz="1400">
                <a:solidFill>
                  <a:srgbClr val="000000"/>
                </a:solidFill>
                <a:latin typeface="Arial"/>
                <a:cs typeface="Arial" charset="0"/>
              </a:defRPr>
            </a:lvl1pPr>
          </a:lstStyle>
          <a:p>
            <a:pPr defTabSz="914259"/>
            <a:endParaRPr lang="en-US"/>
          </a:p>
        </p:txBody>
      </p:sp>
      <p:sp>
        <p:nvSpPr>
          <p:cNvPr id="9222" name="Rectangle 6"/>
          <p:cNvSpPr>
            <a:spLocks noGrp="1" noChangeArrowheads="1"/>
          </p:cNvSpPr>
          <p:nvPr>
            <p:ph type="sldNum" sz="quarter" idx="4"/>
          </p:nvPr>
        </p:nvSpPr>
        <p:spPr bwMode="auto">
          <a:xfrm>
            <a:off x="7175501" y="6350000"/>
            <a:ext cx="1905000" cy="457200"/>
          </a:xfrm>
          <a:prstGeom prst="rect">
            <a:avLst/>
          </a:prstGeom>
          <a:noFill/>
          <a:ln w="9525">
            <a:noFill/>
            <a:miter lim="800000"/>
            <a:headEnd/>
            <a:tailEnd/>
          </a:ln>
          <a:effectLst/>
        </p:spPr>
        <p:txBody>
          <a:bodyPr vert="horz" wrap="square" lIns="91425" tIns="45713" rIns="91425" bIns="45713" numCol="1" anchor="t" anchorCtr="0" compatLnSpc="1">
            <a:prstTxWarp prst="textNoShape">
              <a:avLst/>
            </a:prstTxWarp>
          </a:bodyPr>
          <a:lstStyle>
            <a:lvl1pPr algn="r" fontAlgn="base">
              <a:spcBef>
                <a:spcPct val="0"/>
              </a:spcBef>
              <a:spcAft>
                <a:spcPct val="0"/>
              </a:spcAft>
              <a:buFontTx/>
              <a:buNone/>
              <a:defRPr sz="1400">
                <a:solidFill>
                  <a:prstClr val="black"/>
                </a:solidFill>
                <a:latin typeface="+mn-lt"/>
                <a:cs typeface="Arial" charset="0"/>
              </a:defRPr>
            </a:lvl1pPr>
          </a:lstStyle>
          <a:p>
            <a:pPr defTabSz="914259"/>
            <a:fld id="{B6F15528-21DE-4FAA-801E-634DDDAF4B2B}" type="slidenum">
              <a:rPr lang="en-US" smtClean="0"/>
              <a:pPr defTabSz="914259"/>
              <a:t>‹#›</a:t>
            </a:fld>
            <a:endParaRPr lang="en-US"/>
          </a:p>
        </p:txBody>
      </p:sp>
    </p:spTree>
    <p:extLst>
      <p:ext uri="{BB962C8B-B14F-4D97-AF65-F5344CB8AC3E}">
        <p14:creationId xmlns:p14="http://schemas.microsoft.com/office/powerpoint/2010/main" val="293007590"/>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Lst>
  <p:txStyles>
    <p:titleStyle>
      <a:lvl1pPr algn="l" rtl="0" eaLnBrk="1" fontAlgn="base" hangingPunct="1">
        <a:spcBef>
          <a:spcPct val="0"/>
        </a:spcBef>
        <a:spcAft>
          <a:spcPct val="0"/>
        </a:spcAft>
        <a:defRPr sz="4000" b="1">
          <a:solidFill>
            <a:schemeClr val="tx1"/>
          </a:solidFill>
          <a:effectLst>
            <a:outerShdw blurRad="38100" dist="38100" dir="2700000" algn="tl">
              <a:srgbClr val="C0C0C0"/>
            </a:outerShdw>
          </a:effectLst>
          <a:latin typeface="Calibri" pitchFamily="34" charset="0"/>
          <a:ea typeface="+mj-ea"/>
          <a:cs typeface="+mj-cs"/>
        </a:defRPr>
      </a:lvl1pPr>
      <a:lvl2pPr algn="l" rtl="0" eaLnBrk="1" fontAlgn="base" hangingPunct="1">
        <a:spcBef>
          <a:spcPct val="0"/>
        </a:spcBef>
        <a:spcAft>
          <a:spcPct val="0"/>
        </a:spcAft>
        <a:defRPr sz="4000" b="1">
          <a:solidFill>
            <a:schemeClr val="tx1"/>
          </a:solidFill>
          <a:effectLst>
            <a:outerShdw blurRad="38100" dist="38100" dir="2700000" algn="tl">
              <a:srgbClr val="C0C0C0"/>
            </a:outerShdw>
          </a:effectLst>
          <a:latin typeface="Calibri" pitchFamily="34" charset="0"/>
        </a:defRPr>
      </a:lvl2pPr>
      <a:lvl3pPr algn="l" rtl="0" eaLnBrk="1" fontAlgn="base" hangingPunct="1">
        <a:spcBef>
          <a:spcPct val="0"/>
        </a:spcBef>
        <a:spcAft>
          <a:spcPct val="0"/>
        </a:spcAft>
        <a:defRPr sz="4000" b="1">
          <a:solidFill>
            <a:schemeClr val="tx1"/>
          </a:solidFill>
          <a:effectLst>
            <a:outerShdw blurRad="38100" dist="38100" dir="2700000" algn="tl">
              <a:srgbClr val="C0C0C0"/>
            </a:outerShdw>
          </a:effectLst>
          <a:latin typeface="Calibri" pitchFamily="34" charset="0"/>
        </a:defRPr>
      </a:lvl3pPr>
      <a:lvl4pPr algn="l" rtl="0" eaLnBrk="1" fontAlgn="base" hangingPunct="1">
        <a:spcBef>
          <a:spcPct val="0"/>
        </a:spcBef>
        <a:spcAft>
          <a:spcPct val="0"/>
        </a:spcAft>
        <a:defRPr sz="4000" b="1">
          <a:solidFill>
            <a:schemeClr val="tx1"/>
          </a:solidFill>
          <a:effectLst>
            <a:outerShdw blurRad="38100" dist="38100" dir="2700000" algn="tl">
              <a:srgbClr val="C0C0C0"/>
            </a:outerShdw>
          </a:effectLst>
          <a:latin typeface="Calibri" pitchFamily="34" charset="0"/>
        </a:defRPr>
      </a:lvl4pPr>
      <a:lvl5pPr algn="l" rtl="0" eaLnBrk="1" fontAlgn="base" hangingPunct="1">
        <a:spcBef>
          <a:spcPct val="0"/>
        </a:spcBef>
        <a:spcAft>
          <a:spcPct val="0"/>
        </a:spcAft>
        <a:defRPr sz="4000" b="1">
          <a:solidFill>
            <a:schemeClr val="tx1"/>
          </a:solidFill>
          <a:effectLst>
            <a:outerShdw blurRad="38100" dist="38100" dir="2700000" algn="tl">
              <a:srgbClr val="C0C0C0"/>
            </a:outerShdw>
          </a:effectLst>
          <a:latin typeface="Calibri" pitchFamily="34" charset="0"/>
        </a:defRPr>
      </a:lvl5pPr>
      <a:lvl6pPr marL="457130" algn="l" rtl="0" eaLnBrk="1" fontAlgn="base" hangingPunct="1">
        <a:spcBef>
          <a:spcPct val="0"/>
        </a:spcBef>
        <a:spcAft>
          <a:spcPct val="0"/>
        </a:spcAft>
        <a:defRPr sz="3200" b="1" i="1">
          <a:solidFill>
            <a:schemeClr val="tx1"/>
          </a:solidFill>
          <a:effectLst>
            <a:outerShdw blurRad="38100" dist="38100" dir="2700000" algn="tl">
              <a:srgbClr val="C0C0C0"/>
            </a:outerShdw>
          </a:effectLst>
          <a:latin typeface="Arial" charset="0"/>
        </a:defRPr>
      </a:lvl6pPr>
      <a:lvl7pPr marL="914259" algn="l" rtl="0" eaLnBrk="1" fontAlgn="base" hangingPunct="1">
        <a:spcBef>
          <a:spcPct val="0"/>
        </a:spcBef>
        <a:spcAft>
          <a:spcPct val="0"/>
        </a:spcAft>
        <a:defRPr sz="3200" b="1" i="1">
          <a:solidFill>
            <a:schemeClr val="tx1"/>
          </a:solidFill>
          <a:effectLst>
            <a:outerShdw blurRad="38100" dist="38100" dir="2700000" algn="tl">
              <a:srgbClr val="C0C0C0"/>
            </a:outerShdw>
          </a:effectLst>
          <a:latin typeface="Arial" charset="0"/>
        </a:defRPr>
      </a:lvl7pPr>
      <a:lvl8pPr marL="1371390" algn="l" rtl="0" eaLnBrk="1" fontAlgn="base" hangingPunct="1">
        <a:spcBef>
          <a:spcPct val="0"/>
        </a:spcBef>
        <a:spcAft>
          <a:spcPct val="0"/>
        </a:spcAft>
        <a:defRPr sz="3200" b="1" i="1">
          <a:solidFill>
            <a:schemeClr val="tx1"/>
          </a:solidFill>
          <a:effectLst>
            <a:outerShdw blurRad="38100" dist="38100" dir="2700000" algn="tl">
              <a:srgbClr val="C0C0C0"/>
            </a:outerShdw>
          </a:effectLst>
          <a:latin typeface="Arial" charset="0"/>
        </a:defRPr>
      </a:lvl8pPr>
      <a:lvl9pPr marL="1828519" algn="l" rtl="0" eaLnBrk="1" fontAlgn="base" hangingPunct="1">
        <a:spcBef>
          <a:spcPct val="0"/>
        </a:spcBef>
        <a:spcAft>
          <a:spcPct val="0"/>
        </a:spcAft>
        <a:defRPr sz="3200" b="1" i="1">
          <a:solidFill>
            <a:schemeClr val="tx1"/>
          </a:solidFill>
          <a:effectLst>
            <a:outerShdw blurRad="38100" dist="38100" dir="2700000" algn="tl">
              <a:srgbClr val="C0C0C0"/>
            </a:outerShdw>
          </a:effectLst>
          <a:latin typeface="Arial" charset="0"/>
        </a:defRPr>
      </a:lvl9pPr>
    </p:titleStyle>
    <p:bodyStyle>
      <a:lvl1pPr marL="342848" indent="-342848" algn="l" rtl="0" eaLnBrk="1" fontAlgn="base" hangingPunct="1">
        <a:spcBef>
          <a:spcPct val="20000"/>
        </a:spcBef>
        <a:spcAft>
          <a:spcPct val="0"/>
        </a:spcAft>
        <a:buFont typeface="Arial" charset="0"/>
        <a:buChar char="•"/>
        <a:defRPr sz="3200">
          <a:solidFill>
            <a:schemeClr val="tx1"/>
          </a:solidFill>
          <a:latin typeface="Calibri" pitchFamily="34" charset="0"/>
          <a:ea typeface="+mn-ea"/>
          <a:cs typeface="+mn-cs"/>
        </a:defRPr>
      </a:lvl1pPr>
      <a:lvl2pPr marL="742836" indent="-285707" algn="l" rtl="0" eaLnBrk="1" fontAlgn="base" hangingPunct="1">
        <a:spcBef>
          <a:spcPct val="20000"/>
        </a:spcBef>
        <a:spcAft>
          <a:spcPct val="0"/>
        </a:spcAft>
        <a:buFont typeface="Arial" charset="0"/>
        <a:buChar char="•"/>
        <a:defRPr sz="2800">
          <a:solidFill>
            <a:schemeClr val="tx1"/>
          </a:solidFill>
          <a:latin typeface="Calibri" pitchFamily="34" charset="0"/>
        </a:defRPr>
      </a:lvl2pPr>
      <a:lvl3pPr marL="1142824" indent="-228564" algn="l" rtl="0" eaLnBrk="1" fontAlgn="base" hangingPunct="1">
        <a:spcBef>
          <a:spcPct val="20000"/>
        </a:spcBef>
        <a:spcAft>
          <a:spcPct val="0"/>
        </a:spcAft>
        <a:buFont typeface="Arial" charset="0"/>
        <a:buChar char="•"/>
        <a:defRPr sz="2400">
          <a:solidFill>
            <a:schemeClr val="tx1"/>
          </a:solidFill>
          <a:latin typeface="Calibri" pitchFamily="34" charset="0"/>
        </a:defRPr>
      </a:lvl3pPr>
      <a:lvl4pPr marL="1599954" indent="-228564" algn="l" rtl="0" eaLnBrk="1" fontAlgn="base" hangingPunct="1">
        <a:spcBef>
          <a:spcPct val="20000"/>
        </a:spcBef>
        <a:spcAft>
          <a:spcPct val="0"/>
        </a:spcAft>
        <a:buFont typeface="Arial" charset="0"/>
        <a:buChar char="•"/>
        <a:defRPr sz="2000">
          <a:solidFill>
            <a:schemeClr val="tx1"/>
          </a:solidFill>
          <a:latin typeface="Calibri" pitchFamily="34" charset="0"/>
        </a:defRPr>
      </a:lvl4pPr>
      <a:lvl5pPr marL="2057085" indent="-228564" algn="l" rtl="0" eaLnBrk="1" fontAlgn="base" hangingPunct="1">
        <a:spcBef>
          <a:spcPct val="20000"/>
        </a:spcBef>
        <a:spcAft>
          <a:spcPct val="0"/>
        </a:spcAft>
        <a:buFont typeface="Arial" charset="0"/>
        <a:buChar char="•"/>
        <a:defRPr sz="2000">
          <a:solidFill>
            <a:schemeClr val="tx1"/>
          </a:solidFill>
          <a:latin typeface="Calibri" pitchFamily="34" charset="0"/>
        </a:defRPr>
      </a:lvl5pPr>
      <a:lvl6pPr marL="2514215" indent="-228564" algn="l" rtl="0" eaLnBrk="1" fontAlgn="base" hangingPunct="1">
        <a:spcBef>
          <a:spcPct val="20000"/>
        </a:spcBef>
        <a:spcAft>
          <a:spcPct val="0"/>
        </a:spcAft>
        <a:buFont typeface="Wingdings" pitchFamily="2" charset="2"/>
        <a:buChar char="°"/>
        <a:defRPr sz="2000">
          <a:solidFill>
            <a:schemeClr val="tx1"/>
          </a:solidFill>
          <a:latin typeface="+mn-lt"/>
        </a:defRPr>
      </a:lvl6pPr>
      <a:lvl7pPr marL="2971344" indent="-228564" algn="l" rtl="0" eaLnBrk="1" fontAlgn="base" hangingPunct="1">
        <a:spcBef>
          <a:spcPct val="20000"/>
        </a:spcBef>
        <a:spcAft>
          <a:spcPct val="0"/>
        </a:spcAft>
        <a:buFont typeface="Wingdings" pitchFamily="2" charset="2"/>
        <a:buChar char="°"/>
        <a:defRPr sz="2000">
          <a:solidFill>
            <a:schemeClr val="tx1"/>
          </a:solidFill>
          <a:latin typeface="+mn-lt"/>
        </a:defRPr>
      </a:lvl7pPr>
      <a:lvl8pPr marL="3428475" indent="-228564" algn="l" rtl="0" eaLnBrk="1" fontAlgn="base" hangingPunct="1">
        <a:spcBef>
          <a:spcPct val="20000"/>
        </a:spcBef>
        <a:spcAft>
          <a:spcPct val="0"/>
        </a:spcAft>
        <a:buFont typeface="Wingdings" pitchFamily="2" charset="2"/>
        <a:buChar char="°"/>
        <a:defRPr sz="2000">
          <a:solidFill>
            <a:schemeClr val="tx1"/>
          </a:solidFill>
          <a:latin typeface="+mn-lt"/>
        </a:defRPr>
      </a:lvl8pPr>
      <a:lvl9pPr marL="3885603" indent="-228564" algn="l" rtl="0" eaLnBrk="1" fontAlgn="base" hangingPunct="1">
        <a:spcBef>
          <a:spcPct val="20000"/>
        </a:spcBef>
        <a:spcAft>
          <a:spcPct val="0"/>
        </a:spcAft>
        <a:buFont typeface="Wingdings" pitchFamily="2" charset="2"/>
        <a:buChar char="°"/>
        <a:defRPr sz="2000">
          <a:solidFill>
            <a:schemeClr val="tx1"/>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8686800" cy="1143000"/>
          </a:xfrm>
          <a:prstGeom prst="rect">
            <a:avLst/>
          </a:prstGeom>
        </p:spPr>
        <p:txBody>
          <a:bodyPr vert="horz" lIns="91440" tIns="45720" rIns="91440" bIns="45720" rtlCol="0" anchor="t">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3"/>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3"/>
            <a:ext cx="2133600" cy="365125"/>
          </a:xfrm>
          <a:prstGeom prst="rect">
            <a:avLst/>
          </a:prstGeom>
        </p:spPr>
        <p:txBody>
          <a:bodyPr vert="horz" lIns="91440" tIns="45720" rIns="91440" bIns="45720" rtlCol="0" anchor="ctr"/>
          <a:lstStyle>
            <a:lvl1pPr algn="l">
              <a:defRPr sz="900">
                <a:solidFill>
                  <a:schemeClr val="tx1"/>
                </a:solidFill>
              </a:defRPr>
            </a:lvl1pPr>
          </a:lstStyle>
          <a:p>
            <a:fld id="{4D5BBD54-FE52-4A40-9F59-8A0469500128}" type="datetimeFigureOut">
              <a:rPr lang="en-US" smtClean="0">
                <a:solidFill>
                  <a:prstClr val="black"/>
                </a:solidFill>
              </a:rPr>
              <a:pPr/>
              <a:t>10/26/17</a:t>
            </a:fld>
            <a:endParaRPr lang="en-US">
              <a:solidFill>
                <a:prstClr val="black"/>
              </a:solidFill>
            </a:endParaRPr>
          </a:p>
        </p:txBody>
      </p:sp>
      <p:sp>
        <p:nvSpPr>
          <p:cNvPr id="5" name="Footer Placeholder 4"/>
          <p:cNvSpPr>
            <a:spLocks noGrp="1"/>
          </p:cNvSpPr>
          <p:nvPr>
            <p:ph type="ftr" sz="quarter" idx="3"/>
          </p:nvPr>
        </p:nvSpPr>
        <p:spPr>
          <a:xfrm>
            <a:off x="3124200" y="6356353"/>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3"/>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A799B1D-8972-C446-95FF-75F5B7D09A40}"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94780646"/>
      </p:ext>
    </p:extLst>
  </p:cSld>
  <p:clrMap bg1="lt1" tx1="dk1" bg2="lt2" tx2="dk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Lst>
  <p:txStyles>
    <p:titleStyle>
      <a:lvl1pPr algn="l"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0" y="0"/>
            <a:ext cx="8686800" cy="11433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2" name="Shape 52"/>
          <p:cNvSpPr txBox="1">
            <a:spLocks noGrp="1"/>
          </p:cNvSpPr>
          <p:nvPr>
            <p:ph type="body" idx="1"/>
          </p:nvPr>
        </p:nvSpPr>
        <p:spPr>
          <a:xfrm>
            <a:off x="457200" y="1600200"/>
            <a:ext cx="8229600" cy="4526100"/>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kern="0">
              <a:solidFill>
                <a:srgbClr val="000000"/>
              </a:solidFill>
            </a:endParaRPr>
          </a:p>
        </p:txBody>
      </p:sp>
      <p:sp>
        <p:nvSpPr>
          <p:cNvPr id="54" name="Shape 54"/>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kern="0"/>
          </a:p>
        </p:txBody>
      </p:sp>
      <p:sp>
        <p:nvSpPr>
          <p:cNvPr id="55" name="Shape 55"/>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 sz="1200" kern="0">
                <a:solidFill>
                  <a:srgbClr val="888888"/>
                </a:solidFill>
                <a:latin typeface="Calibri"/>
                <a:ea typeface="Calibri"/>
                <a:cs typeface="Calibri"/>
                <a:sym typeface="Calibri"/>
              </a:rPr>
              <a:pPr algn="r">
                <a:buSzPct val="25000"/>
              </a:pPr>
              <a:t>‹#›</a:t>
            </a:fld>
            <a:endParaRPr lang="en" sz="1200" kern="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75622860"/>
      </p:ext>
    </p:extLst>
  </p:cSld>
  <p:clrMap bg1="lt1" tx1="dk1" bg2="dk2" tx2="lt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image" Target="../media/image7.emf"/></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png"/><Relationship Id="rId5" Type="http://schemas.microsoft.com/office/2007/relationships/hdphoto" Target="../media/hdphoto1.wdp"/><Relationship Id="rId1" Type="http://schemas.openxmlformats.org/officeDocument/2006/relationships/slideLayout" Target="../slideLayouts/slideLayout41.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7.xml"/><Relationship Id="rId3" Type="http://schemas.openxmlformats.org/officeDocument/2006/relationships/image" Target="../media/image10.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41.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image" Target="../media/image1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image" Target="../media/image15.emf"/><Relationship Id="rId3" Type="http://schemas.openxmlformats.org/officeDocument/2006/relationships/image" Target="../media/image16.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28.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7.png"/><Relationship Id="rId5" Type="http://schemas.openxmlformats.org/officeDocument/2006/relationships/image" Target="../media/image18.tiff"/><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 Id="rId3" Type="http://schemas.openxmlformats.org/officeDocument/2006/relationships/image" Target="../media/image19.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image" Target="../media/image20.gif"/></Relationships>
</file>

<file path=ppt/slides/_rels/slide35.xml.rels><?xml version="1.0" encoding="UTF-8" standalone="yes"?>
<Relationships xmlns="http://schemas.openxmlformats.org/package/2006/relationships"><Relationship Id="rId3" Type="http://schemas.openxmlformats.org/officeDocument/2006/relationships/image" Target="../media/image21.jpeg"/><Relationship Id="rId4" Type="http://schemas.openxmlformats.org/officeDocument/2006/relationships/image" Target="../media/image22.jpeg"/><Relationship Id="rId5" Type="http://schemas.openxmlformats.org/officeDocument/2006/relationships/image" Target="../media/image23.jpeg"/><Relationship Id="rId6" Type="http://schemas.openxmlformats.org/officeDocument/2006/relationships/image" Target="../media/image24.jpeg"/><Relationship Id="rId1" Type="http://schemas.openxmlformats.org/officeDocument/2006/relationships/slideLayout" Target="../slideLayouts/slideLayout28.xml"/><Relationship Id="rId2" Type="http://schemas.openxmlformats.org/officeDocument/2006/relationships/notesSlide" Target="../notesSlides/notesSlide2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5.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Shape 606"/>
          <p:cNvSpPr txBox="1">
            <a:spLocks noGrp="1"/>
          </p:cNvSpPr>
          <p:nvPr>
            <p:ph type="ctrTitle"/>
          </p:nvPr>
        </p:nvSpPr>
        <p:spPr>
          <a:prstGeom prst="rect">
            <a:avLst/>
          </a:prstGeom>
          <a:noFill/>
          <a:ln>
            <a:noFill/>
          </a:ln>
        </p:spPr>
        <p:txBody>
          <a:bodyPr lIns="91425" tIns="45700" rIns="91425" bIns="45700" anchor="t" anchorCtr="0">
            <a:noAutofit/>
          </a:bodyPr>
          <a:lstStyle/>
          <a:p>
            <a:pPr marL="0" marR="0" lvl="0" indent="0" algn="ctr" rtl="0">
              <a:spcBef>
                <a:spcPts val="0"/>
              </a:spcBef>
              <a:buClr>
                <a:schemeClr val="dk1"/>
              </a:buClr>
              <a:buSzPct val="25000"/>
              <a:buFont typeface="Calibri"/>
              <a:buNone/>
            </a:pPr>
            <a:r>
              <a:rPr lang="en" sz="4400" b="1" i="0" u="none" strike="noStrike" cap="none">
                <a:solidFill>
                  <a:schemeClr val="dk1"/>
                </a:solidFill>
                <a:latin typeface="Calibri"/>
                <a:ea typeface="Calibri"/>
                <a:cs typeface="Calibri"/>
                <a:sym typeface="Calibri"/>
              </a:rPr>
              <a:t>BIOMEDIN 215 </a:t>
            </a:r>
            <a:br>
              <a:rPr lang="en" sz="4400" b="1" i="0" u="none" strike="noStrike" cap="none">
                <a:solidFill>
                  <a:schemeClr val="dk1"/>
                </a:solidFill>
                <a:latin typeface="Calibri"/>
                <a:ea typeface="Calibri"/>
                <a:cs typeface="Calibri"/>
                <a:sym typeface="Calibri"/>
              </a:rPr>
            </a:br>
            <a:r>
              <a:rPr lang="en" sz="4400" b="1" i="0" u="none" strike="noStrike" cap="none">
                <a:solidFill>
                  <a:schemeClr val="dk1"/>
                </a:solidFill>
                <a:latin typeface="Calibri"/>
                <a:ea typeface="Calibri"/>
                <a:cs typeface="Calibri"/>
                <a:sym typeface="Calibri"/>
              </a:rPr>
              <a:t>Data Driven Medicine</a:t>
            </a:r>
          </a:p>
        </p:txBody>
      </p:sp>
      <p:sp>
        <p:nvSpPr>
          <p:cNvPr id="607" name="Shape 607"/>
          <p:cNvSpPr txBox="1">
            <a:spLocks noGrp="1"/>
          </p:cNvSpPr>
          <p:nvPr>
            <p:ph type="subTitle" idx="1"/>
          </p:nvPr>
        </p:nvSpPr>
        <p:spPr>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Clr>
                <a:schemeClr val="dk1"/>
              </a:buClr>
              <a:buSzPct val="25000"/>
              <a:buFont typeface="Arial"/>
              <a:buNone/>
            </a:pPr>
            <a:r>
              <a:rPr lang="en" sz="2400" b="0" i="0" u="none" strike="noStrike" cap="none">
                <a:solidFill>
                  <a:schemeClr val="dk1"/>
                </a:solidFill>
                <a:latin typeface="Calibri"/>
                <a:ea typeface="Calibri"/>
                <a:cs typeface="Calibri"/>
                <a:sym typeface="Calibri"/>
              </a:rPr>
              <a:t>Nigam Shah, MBBS, PhD</a:t>
            </a:r>
          </a:p>
          <a:p>
            <a:pPr marL="0" marR="0" lvl="0" indent="0" algn="ctr" rtl="0">
              <a:spcBef>
                <a:spcPts val="480"/>
              </a:spcBef>
              <a:buClr>
                <a:schemeClr val="dk1"/>
              </a:buClr>
              <a:buSzPct val="25000"/>
              <a:buFont typeface="Arial"/>
              <a:buNone/>
            </a:pPr>
            <a:r>
              <a:rPr lang="en" sz="2400" b="0" i="0" u="none" strike="noStrike" cap="none">
                <a:solidFill>
                  <a:schemeClr val="dk1"/>
                </a:solidFill>
                <a:latin typeface="Calibri"/>
                <a:ea typeface="Calibri"/>
                <a:cs typeface="Calibri"/>
                <a:sym typeface="Calibri"/>
              </a:rPr>
              <a:t>nigam@stanford.edu</a:t>
            </a:r>
          </a:p>
        </p:txBody>
      </p:sp>
      <p:sp>
        <p:nvSpPr>
          <p:cNvPr id="3" name="TextBox 2"/>
          <p:cNvSpPr txBox="1"/>
          <p:nvPr/>
        </p:nvSpPr>
        <p:spPr>
          <a:xfrm>
            <a:off x="4625163" y="5263116"/>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771789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p>
            <a:pPr algn="ctr"/>
            <a:r>
              <a:rPr lang="en-US" sz="3600" dirty="0" smtClean="0"/>
              <a:t>A family of multivariate distributions</a:t>
            </a:r>
            <a:endParaRPr lang="en-US" sz="3600" dirty="0"/>
          </a:p>
        </p:txBody>
      </p:sp>
      <p:sp>
        <p:nvSpPr>
          <p:cNvPr id="4" name="Oval 3"/>
          <p:cNvSpPr/>
          <p:nvPr/>
        </p:nvSpPr>
        <p:spPr>
          <a:xfrm>
            <a:off x="227340" y="1844538"/>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a:t>
            </a:r>
            <a:r>
              <a:rPr lang="en-US" sz="2400" kern="0" dirty="0" smtClean="0">
                <a:solidFill>
                  <a:srgbClr val="000000"/>
                </a:solidFill>
                <a:sym typeface="Arial"/>
              </a:rPr>
              <a:t> </a:t>
            </a:r>
            <a:r>
              <a:rPr lang="en-US" sz="2400" kern="0" dirty="0">
                <a:solidFill>
                  <a:srgbClr val="000000"/>
                </a:solidFill>
                <a:sym typeface="Arial"/>
              </a:rPr>
              <a:t>~ </a:t>
            </a:r>
            <a:r>
              <a:rPr lang="en-US" sz="2400" i="1" kern="0" dirty="0">
                <a:solidFill>
                  <a:srgbClr val="000000"/>
                </a:solidFill>
                <a:sym typeface="Arial"/>
              </a:rPr>
              <a:t>𝒩(</a:t>
            </a:r>
            <a:r>
              <a:rPr lang="en-US" sz="2400" kern="0" dirty="0" smtClean="0">
                <a:solidFill>
                  <a:srgbClr val="FF0000"/>
                </a:solidFill>
                <a:sym typeface="Arial"/>
              </a:rPr>
              <a:t>θ</a:t>
            </a:r>
            <a:r>
              <a:rPr lang="en-US" sz="2400" i="1" kern="0" dirty="0" smtClean="0">
                <a:solidFill>
                  <a:srgbClr val="000000"/>
                </a:solidFill>
                <a:sym typeface="Arial"/>
              </a:rPr>
              <a:t>x,</a:t>
            </a:r>
            <a:r>
              <a:rPr lang="en-US" sz="2400" i="1" kern="0" dirty="0" smtClean="0">
                <a:solidFill>
                  <a:srgbClr val="FF0000"/>
                </a:solidFill>
                <a:sym typeface="Arial"/>
              </a:rPr>
              <a:t>σ</a:t>
            </a:r>
            <a:r>
              <a:rPr lang="en-US" sz="2400" i="1" kern="0" baseline="30000" dirty="0">
                <a:solidFill>
                  <a:srgbClr val="000000"/>
                </a:solidFill>
                <a:sym typeface="Arial"/>
              </a:rPr>
              <a:t>2</a:t>
            </a:r>
            <a:r>
              <a:rPr lang="en-US" sz="2400" i="1" kern="0" dirty="0" smtClean="0">
                <a:solidFill>
                  <a:srgbClr val="000000"/>
                </a:solidFill>
                <a:sym typeface="Arial"/>
              </a:rPr>
              <a:t>)</a:t>
            </a:r>
            <a:endParaRPr lang="en-US" sz="2400" kern="0" dirty="0">
              <a:solidFill>
                <a:srgbClr val="000000"/>
              </a:solidFill>
              <a:sym typeface="Arial"/>
            </a:endParaRPr>
          </a:p>
        </p:txBody>
      </p:sp>
      <p:cxnSp>
        <p:nvCxnSpPr>
          <p:cNvPr id="10" name="Straight Arrow Connector 9"/>
          <p:cNvCxnSpPr>
            <a:stCxn id="21" idx="0"/>
          </p:cNvCxnSpPr>
          <p:nvPr/>
        </p:nvCxnSpPr>
        <p:spPr>
          <a:xfrm flipV="1">
            <a:off x="1353626" y="2706130"/>
            <a:ext cx="904593" cy="128578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p:cNvCxnSpPr>
            <a:stCxn id="21" idx="0"/>
          </p:cNvCxnSpPr>
          <p:nvPr/>
        </p:nvCxnSpPr>
        <p:spPr>
          <a:xfrm flipV="1">
            <a:off x="1353626" y="2804750"/>
            <a:ext cx="1266006" cy="118716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1" name="TextBox 20"/>
          <p:cNvSpPr txBox="1"/>
          <p:nvPr/>
        </p:nvSpPr>
        <p:spPr>
          <a:xfrm>
            <a:off x="677800" y="3991918"/>
            <a:ext cx="1351652" cy="369332"/>
          </a:xfrm>
          <a:prstGeom prst="rect">
            <a:avLst/>
          </a:prstGeom>
          <a:noFill/>
        </p:spPr>
        <p:txBody>
          <a:bodyPr wrap="none" rtlCol="0">
            <a:spAutoFit/>
          </a:bodyPr>
          <a:lstStyle/>
          <a:p>
            <a:r>
              <a:rPr lang="en-US" smtClean="0">
                <a:solidFill>
                  <a:srgbClr val="000000"/>
                </a:solidFill>
              </a:rPr>
              <a:t>parameters</a:t>
            </a:r>
            <a:endParaRPr lang="en-US">
              <a:solidFill>
                <a:srgbClr val="000000"/>
              </a:solidFill>
            </a:endParaRPr>
          </a:p>
        </p:txBody>
      </p:sp>
      <p:sp>
        <p:nvSpPr>
          <p:cNvPr id="32" name="TextBox 31"/>
          <p:cNvSpPr txBox="1"/>
          <p:nvPr/>
        </p:nvSpPr>
        <p:spPr>
          <a:xfrm>
            <a:off x="4973237" y="2345258"/>
            <a:ext cx="3673324" cy="646331"/>
          </a:xfrm>
          <a:prstGeom prst="rect">
            <a:avLst/>
          </a:prstGeom>
          <a:noFill/>
        </p:spPr>
        <p:txBody>
          <a:bodyPr wrap="square" rtlCol="0">
            <a:spAutoFit/>
          </a:bodyPr>
          <a:lstStyle/>
          <a:p>
            <a:pPr algn="ctr"/>
            <a:r>
              <a:rPr lang="en-US" dirty="0" smtClean="0">
                <a:solidFill>
                  <a:srgbClr val="000000"/>
                </a:solidFill>
              </a:rPr>
              <a:t>Probability </a:t>
            </a:r>
            <a:r>
              <a:rPr lang="en-US" smtClean="0">
                <a:solidFill>
                  <a:srgbClr val="000000"/>
                </a:solidFill>
              </a:rPr>
              <a:t>distributions allowable by the model </a:t>
            </a:r>
            <a:endParaRPr lang="en-US" dirty="0">
              <a:solidFill>
                <a:srgbClr val="000000"/>
              </a:solidFill>
            </a:endParaRPr>
          </a:p>
        </p:txBody>
      </p:sp>
      <p:sp>
        <p:nvSpPr>
          <p:cNvPr id="33" name="TextBox 32"/>
          <p:cNvSpPr txBox="1"/>
          <p:nvPr/>
        </p:nvSpPr>
        <p:spPr>
          <a:xfrm>
            <a:off x="1270093" y="1475206"/>
            <a:ext cx="813043" cy="369332"/>
          </a:xfrm>
          <a:prstGeom prst="rect">
            <a:avLst/>
          </a:prstGeom>
          <a:noFill/>
        </p:spPr>
        <p:txBody>
          <a:bodyPr wrap="none" rtlCol="0">
            <a:spAutoFit/>
          </a:bodyPr>
          <a:lstStyle/>
          <a:p>
            <a:r>
              <a:rPr lang="en-US" dirty="0" smtClean="0">
                <a:solidFill>
                  <a:srgbClr val="000000"/>
                </a:solidFill>
              </a:rPr>
              <a:t>Model</a:t>
            </a:r>
            <a:endParaRPr lang="en-US" dirty="0">
              <a:solidFill>
                <a:srgbClr val="000000"/>
              </a:solidFill>
            </a:endParaRPr>
          </a:p>
        </p:txBody>
      </p:sp>
      <p:sp>
        <p:nvSpPr>
          <p:cNvPr id="12" name="Rectangle 11"/>
          <p:cNvSpPr/>
          <p:nvPr/>
        </p:nvSpPr>
        <p:spPr>
          <a:xfrm>
            <a:off x="5265942" y="2991589"/>
            <a:ext cx="548802" cy="369332"/>
          </a:xfrm>
          <a:prstGeom prst="rect">
            <a:avLst/>
          </a:prstGeom>
        </p:spPr>
        <p:txBody>
          <a:bodyPr wrap="square">
            <a:spAutoFit/>
          </a:bodyPr>
          <a:lstStyle/>
          <a:p>
            <a:r>
              <a:rPr lang="en-US" kern="0" dirty="0" err="1">
                <a:solidFill>
                  <a:srgbClr val="FF0000"/>
                </a:solidFill>
                <a:sym typeface="Arial"/>
              </a:rPr>
              <a:t>θ</a:t>
            </a:r>
            <a:endParaRPr lang="en-US" dirty="0">
              <a:solidFill>
                <a:srgbClr val="FF0000"/>
              </a:solidFill>
            </a:endParaRPr>
          </a:p>
        </p:txBody>
      </p:sp>
      <p:pic>
        <p:nvPicPr>
          <p:cNvPr id="3" name="Picture 2"/>
          <p:cNvPicPr>
            <a:picLocks noChangeAspect="1"/>
          </p:cNvPicPr>
          <p:nvPr/>
        </p:nvPicPr>
        <p:blipFill>
          <a:blip r:embed="rId2"/>
          <a:stretch>
            <a:fillRect/>
          </a:stretch>
        </p:blipFill>
        <p:spPr>
          <a:xfrm>
            <a:off x="2083137" y="3358660"/>
            <a:ext cx="6979584" cy="3489793"/>
          </a:xfrm>
          <a:prstGeom prst="rect">
            <a:avLst/>
          </a:prstGeom>
        </p:spPr>
      </p:pic>
      <p:sp>
        <p:nvSpPr>
          <p:cNvPr id="25" name="Rectangle 24"/>
          <p:cNvSpPr/>
          <p:nvPr/>
        </p:nvSpPr>
        <p:spPr>
          <a:xfrm>
            <a:off x="8412400" y="3814332"/>
            <a:ext cx="548802" cy="369332"/>
          </a:xfrm>
          <a:prstGeom prst="rect">
            <a:avLst/>
          </a:prstGeom>
        </p:spPr>
        <p:txBody>
          <a:bodyPr wrap="square">
            <a:spAutoFit/>
          </a:bodyPr>
          <a:lstStyle/>
          <a:p>
            <a:r>
              <a:rPr lang="en-US" i="1" kern="0" dirty="0" smtClean="0">
                <a:solidFill>
                  <a:srgbClr val="FF0000"/>
                </a:solidFill>
                <a:sym typeface="Arial"/>
              </a:rPr>
              <a:t>σ</a:t>
            </a:r>
            <a:r>
              <a:rPr lang="en-US" i="1" kern="0" baseline="30000" dirty="0">
                <a:solidFill>
                  <a:srgbClr val="000000"/>
                </a:solidFill>
                <a:sym typeface="Arial"/>
              </a:rPr>
              <a:t>2</a:t>
            </a:r>
            <a:endParaRPr lang="en-US" dirty="0">
              <a:solidFill>
                <a:srgbClr val="FF0000"/>
              </a:solidFill>
            </a:endParaRPr>
          </a:p>
        </p:txBody>
      </p:sp>
    </p:spTree>
    <p:extLst>
      <p:ext uri="{BB962C8B-B14F-4D97-AF65-F5344CB8AC3E}">
        <p14:creationId xmlns:p14="http://schemas.microsoft.com/office/powerpoint/2010/main" val="11802221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152377" y="1073168"/>
            <a:ext cx="4957505" cy="2608887"/>
          </a:xfrm>
          <a:prstGeom prst="rect">
            <a:avLst/>
          </a:prstGeom>
        </p:spPr>
      </p:pic>
      <p:sp>
        <p:nvSpPr>
          <p:cNvPr id="2" name="Title 1"/>
          <p:cNvSpPr>
            <a:spLocks noGrp="1"/>
          </p:cNvSpPr>
          <p:nvPr>
            <p:ph type="title"/>
          </p:nvPr>
        </p:nvSpPr>
        <p:spPr>
          <a:xfrm>
            <a:off x="0" y="0"/>
            <a:ext cx="9144000" cy="1315462"/>
          </a:xfrm>
        </p:spPr>
        <p:txBody>
          <a:bodyPr/>
          <a:lstStyle/>
          <a:p>
            <a:r>
              <a:rPr lang="en-US" sz="4000" dirty="0" smtClean="0"/>
              <a:t>All models are wrong</a:t>
            </a:r>
            <a:endParaRPr lang="en-US" sz="4000" dirty="0"/>
          </a:p>
        </p:txBody>
      </p:sp>
      <p:graphicFrame>
        <p:nvGraphicFramePr>
          <p:cNvPr id="5" name="Table 4"/>
          <p:cNvGraphicFramePr>
            <a:graphicFrameLocks noGrp="1"/>
          </p:cNvGraphicFramePr>
          <p:nvPr>
            <p:extLst/>
          </p:nvPr>
        </p:nvGraphicFramePr>
        <p:xfrm>
          <a:off x="7058632" y="2993416"/>
          <a:ext cx="1381126" cy="186428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tc>
                <a:tc>
                  <a:txBody>
                    <a:bodyPr/>
                    <a:lstStyle/>
                    <a:p>
                      <a:pPr algn="ctr"/>
                      <a:r>
                        <a:rPr lang="en-US" dirty="0" smtClean="0"/>
                        <a:t>y</a:t>
                      </a:r>
                      <a:endParaRPr lang="en-US" dirty="0"/>
                    </a:p>
                  </a:txBody>
                  <a:tcPr marL="45720" marR="45720" anchor="ctr"/>
                </a:tc>
              </a:tr>
              <a:tr h="229722">
                <a:tc>
                  <a:txBody>
                    <a:bodyPr/>
                    <a:lstStyle/>
                    <a:p>
                      <a:pPr algn="ctr"/>
                      <a:r>
                        <a:rPr lang="en-US" dirty="0" smtClean="0"/>
                        <a:t>0.12</a:t>
                      </a:r>
                      <a:endParaRPr lang="en-US" dirty="0"/>
                    </a:p>
                  </a:txBody>
                  <a:tcPr marL="45720" marR="45720" anchor="ctr"/>
                </a:tc>
                <a:tc>
                  <a:txBody>
                    <a:bodyPr/>
                    <a:lstStyle/>
                    <a:p>
                      <a:pPr algn="ctr"/>
                      <a:r>
                        <a:rPr lang="en-US" dirty="0" smtClean="0"/>
                        <a:t>0</a:t>
                      </a:r>
                      <a:endParaRPr lang="en-US" dirty="0"/>
                    </a:p>
                  </a:txBody>
                  <a:tcPr marL="45720" marR="45720" anchor="ctr"/>
                </a:tc>
              </a:tr>
              <a:tr h="645086">
                <a:tc>
                  <a:txBody>
                    <a:bodyPr/>
                    <a:lstStyle/>
                    <a:p>
                      <a:pPr algn="ctr"/>
                      <a:r>
                        <a:rPr lang="en-US" dirty="0" smtClean="0"/>
                        <a:t>…</a:t>
                      </a:r>
                      <a:endParaRPr lang="en-US" dirty="0"/>
                    </a:p>
                  </a:txBody>
                  <a:tcPr marL="45720" marR="45720" anchor="ctr"/>
                </a:tc>
                <a:tc>
                  <a:txBody>
                    <a:bodyPr/>
                    <a:lstStyle/>
                    <a:p>
                      <a:pPr algn="ctr"/>
                      <a:r>
                        <a:rPr lang="en-US" dirty="0" smtClean="0"/>
                        <a:t>…</a:t>
                      </a:r>
                      <a:endParaRPr lang="en-US" dirty="0"/>
                    </a:p>
                  </a:txBody>
                  <a:tcPr marL="45720" marR="45720" anchor="ctr"/>
                </a:tc>
              </a:tr>
              <a:tr h="229722">
                <a:tc>
                  <a:txBody>
                    <a:bodyPr/>
                    <a:lstStyle/>
                    <a:p>
                      <a:pPr algn="ctr"/>
                      <a:r>
                        <a:rPr lang="en-US" dirty="0" smtClean="0"/>
                        <a:t>19</a:t>
                      </a:r>
                      <a:endParaRPr lang="en-US" dirty="0"/>
                    </a:p>
                  </a:txBody>
                  <a:tcPr marL="45720" marR="45720" anchor="ctr"/>
                </a:tc>
                <a:tc>
                  <a:txBody>
                    <a:bodyPr/>
                    <a:lstStyle/>
                    <a:p>
                      <a:pPr algn="ctr"/>
                      <a:r>
                        <a:rPr lang="en-US" dirty="0" smtClean="0"/>
                        <a:t>1</a:t>
                      </a:r>
                      <a:endParaRPr lang="en-US" dirty="0"/>
                    </a:p>
                  </a:txBody>
                  <a:tcPr marL="45720" marR="45720" anchor="ctr"/>
                </a:tc>
              </a:tr>
              <a:tr h="229722">
                <a:tc>
                  <a:txBody>
                    <a:bodyPr/>
                    <a:lstStyle/>
                    <a:p>
                      <a:pPr algn="ctr"/>
                      <a:r>
                        <a:rPr lang="en-US" dirty="0" smtClean="0"/>
                        <a:t>0.2</a:t>
                      </a:r>
                      <a:endParaRPr lang="en-US" dirty="0"/>
                    </a:p>
                  </a:txBody>
                  <a:tcPr marL="45720" marR="45720" anchor="ctr"/>
                </a:tc>
                <a:tc>
                  <a:txBody>
                    <a:bodyPr/>
                    <a:lstStyle/>
                    <a:p>
                      <a:pPr algn="ctr"/>
                      <a:r>
                        <a:rPr lang="en-US" dirty="0" smtClean="0"/>
                        <a:t>0</a:t>
                      </a:r>
                      <a:endParaRPr lang="en-US" dirty="0"/>
                    </a:p>
                  </a:txBody>
                  <a:tcPr marL="45720" marR="45720" anchor="ctr"/>
                </a:tc>
              </a:tr>
            </a:tbl>
          </a:graphicData>
        </a:graphic>
      </p:graphicFrame>
      <p:sp>
        <p:nvSpPr>
          <p:cNvPr id="6" name="TextBox 5"/>
          <p:cNvSpPr txBox="1"/>
          <p:nvPr/>
        </p:nvSpPr>
        <p:spPr>
          <a:xfrm>
            <a:off x="7417742" y="2626600"/>
            <a:ext cx="638103" cy="369332"/>
          </a:xfrm>
          <a:prstGeom prst="rect">
            <a:avLst/>
          </a:prstGeom>
          <a:noFill/>
        </p:spPr>
        <p:txBody>
          <a:bodyPr wrap="none" rtlCol="0">
            <a:spAutoFit/>
          </a:bodyPr>
          <a:lstStyle/>
          <a:p>
            <a:r>
              <a:rPr lang="en-US" sz="1400" b="1" kern="0" dirty="0" smtClean="0">
                <a:solidFill>
                  <a:srgbClr val="000000"/>
                </a:solidFill>
                <a:ea typeface="Arial"/>
                <a:cs typeface="Arial"/>
                <a:sym typeface="Arial"/>
              </a:rPr>
              <a:t>Data</a:t>
            </a:r>
            <a:endParaRPr lang="en-US" sz="1400" b="1" kern="0" dirty="0">
              <a:solidFill>
                <a:srgbClr val="000000"/>
              </a:solidFill>
              <a:ea typeface="Arial"/>
              <a:cs typeface="Arial"/>
              <a:sym typeface="Arial"/>
            </a:endParaRPr>
          </a:p>
        </p:txBody>
      </p:sp>
      <p:sp>
        <p:nvSpPr>
          <p:cNvPr id="7" name="Freeform 6"/>
          <p:cNvSpPr/>
          <p:nvPr/>
        </p:nvSpPr>
        <p:spPr>
          <a:xfrm>
            <a:off x="4709450" y="2704199"/>
            <a:ext cx="2265963" cy="38604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400" kern="0">
              <a:solidFill>
                <a:srgbClr val="000000"/>
              </a:solidFill>
              <a:sym typeface="Arial"/>
            </a:endParaRPr>
          </a:p>
        </p:txBody>
      </p:sp>
      <p:sp>
        <p:nvSpPr>
          <p:cNvPr id="9" name="TextBox 8"/>
          <p:cNvSpPr txBox="1"/>
          <p:nvPr/>
        </p:nvSpPr>
        <p:spPr>
          <a:xfrm>
            <a:off x="5177399" y="2330543"/>
            <a:ext cx="1896673" cy="307777"/>
          </a:xfrm>
          <a:prstGeom prst="rect">
            <a:avLst/>
          </a:prstGeom>
          <a:noFill/>
        </p:spPr>
        <p:txBody>
          <a:bodyPr wrap="none" rtlCol="0">
            <a:spAutoFit/>
          </a:bodyPr>
          <a:lstStyle/>
          <a:p>
            <a:pPr algn="ctr"/>
            <a:r>
              <a:rPr lang="en-US" sz="1400" i="1" kern="0" smtClean="0">
                <a:solidFill>
                  <a:srgbClr val="000000"/>
                </a:solidFill>
                <a:ea typeface="Arial"/>
                <a:cs typeface="Arial"/>
                <a:sym typeface="Arial"/>
              </a:rPr>
              <a:t>Deterministic process</a:t>
            </a:r>
            <a:endParaRPr lang="en-US" sz="1400" i="1" kern="0" dirty="0">
              <a:solidFill>
                <a:srgbClr val="000000"/>
              </a:solidFill>
              <a:ea typeface="Arial"/>
              <a:cs typeface="Arial"/>
              <a:sym typeface="Arial"/>
            </a:endParaRPr>
          </a:p>
        </p:txBody>
      </p:sp>
      <p:sp>
        <p:nvSpPr>
          <p:cNvPr id="11" name="Oval 10"/>
          <p:cNvSpPr/>
          <p:nvPr/>
        </p:nvSpPr>
        <p:spPr>
          <a:xfrm>
            <a:off x="712694" y="2344444"/>
            <a:ext cx="4118318" cy="2675222"/>
          </a:xfrm>
          <a:prstGeom prst="ellipse">
            <a:avLst/>
          </a:prstGeom>
          <a:solidFill>
            <a:schemeClr val="lt1">
              <a:alpha val="57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Real world</a:t>
            </a:r>
            <a:endParaRPr lang="en-US" sz="2400" kern="0" dirty="0">
              <a:solidFill>
                <a:srgbClr val="000000"/>
              </a:solidFill>
              <a:sym typeface="Arial"/>
            </a:endParaRPr>
          </a:p>
        </p:txBody>
      </p:sp>
      <p:sp>
        <p:nvSpPr>
          <p:cNvPr id="10" name="Oval 9"/>
          <p:cNvSpPr/>
          <p:nvPr/>
        </p:nvSpPr>
        <p:spPr>
          <a:xfrm>
            <a:off x="2096060" y="4193384"/>
            <a:ext cx="3013822" cy="664318"/>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model</a:t>
            </a:r>
            <a:endParaRPr lang="en-US" sz="2400" kern="0" dirty="0">
              <a:solidFill>
                <a:srgbClr val="000000"/>
              </a:solidFill>
              <a:sym typeface="Arial"/>
            </a:endParaRPr>
          </a:p>
        </p:txBody>
      </p:sp>
      <p:sp>
        <p:nvSpPr>
          <p:cNvPr id="12" name="Freeform 11"/>
          <p:cNvSpPr/>
          <p:nvPr/>
        </p:nvSpPr>
        <p:spPr>
          <a:xfrm rot="10800000">
            <a:off x="4709452" y="4746811"/>
            <a:ext cx="2290676" cy="390017"/>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400" kern="0">
              <a:solidFill>
                <a:srgbClr val="000000"/>
              </a:solidFill>
              <a:sym typeface="Arial"/>
            </a:endParaRPr>
          </a:p>
        </p:txBody>
      </p:sp>
      <p:sp>
        <p:nvSpPr>
          <p:cNvPr id="13" name="TextBox 12"/>
          <p:cNvSpPr txBox="1"/>
          <p:nvPr/>
        </p:nvSpPr>
        <p:spPr>
          <a:xfrm>
            <a:off x="5173986" y="5127303"/>
            <a:ext cx="1107783" cy="369332"/>
          </a:xfrm>
          <a:prstGeom prst="rect">
            <a:avLst/>
          </a:prstGeom>
          <a:noFill/>
        </p:spPr>
        <p:txBody>
          <a:bodyPr wrap="none" rtlCol="0">
            <a:spAutoFit/>
          </a:bodyPr>
          <a:lstStyle/>
          <a:p>
            <a:pPr algn="ctr"/>
            <a:r>
              <a:rPr lang="en-US" sz="1400" i="1" kern="0" dirty="0" smtClean="0">
                <a:solidFill>
                  <a:srgbClr val="000000"/>
                </a:solidFill>
                <a:ea typeface="Arial"/>
                <a:cs typeface="Arial"/>
                <a:sym typeface="Arial"/>
              </a:rPr>
              <a:t>inference</a:t>
            </a:r>
            <a:endParaRPr lang="en-US" sz="1400" i="1" kern="0" dirty="0">
              <a:solidFill>
                <a:srgbClr val="000000"/>
              </a:solidFill>
              <a:ea typeface="Arial"/>
              <a:cs typeface="Arial"/>
              <a:sym typeface="Arial"/>
            </a:endParaRPr>
          </a:p>
        </p:txBody>
      </p:sp>
      <p:pic>
        <p:nvPicPr>
          <p:cNvPr id="14" name="Picture 13"/>
          <p:cNvPicPr>
            <a:picLocks noChangeAspect="1"/>
          </p:cNvPicPr>
          <p:nvPr/>
        </p:nvPicPr>
        <p:blipFill>
          <a:blip r:embed="rId4">
            <a:extLst>
              <a:ext uri="{BEBA8EAE-BF5A-486C-A8C5-ECC9F3942E4B}">
                <a14:imgProps xmlns:a14="http://schemas.microsoft.com/office/drawing/2010/main">
                  <a14:imgLayer r:embed="rId5">
                    <a14:imgEffect>
                      <a14:backgroundRemoval t="0" b="100000" l="0" r="100000">
                        <a14:foregroundMark x1="85032" y1="6926" x2="85032" y2="6926"/>
                      </a14:backgroundRemoval>
                    </a14:imgEffect>
                  </a14:imgLayer>
                </a14:imgProps>
              </a:ext>
            </a:extLst>
          </a:blip>
          <a:stretch>
            <a:fillRect/>
          </a:stretch>
        </p:blipFill>
        <p:spPr>
          <a:xfrm>
            <a:off x="2401744" y="4645303"/>
            <a:ext cx="2622176" cy="1702664"/>
          </a:xfrm>
          <a:prstGeom prst="rect">
            <a:avLst/>
          </a:prstGeom>
        </p:spPr>
      </p:pic>
      <p:sp>
        <p:nvSpPr>
          <p:cNvPr id="3" name="TextBox 2"/>
          <p:cNvSpPr txBox="1"/>
          <p:nvPr/>
        </p:nvSpPr>
        <p:spPr>
          <a:xfrm>
            <a:off x="5606716" y="428763"/>
            <a:ext cx="3392906" cy="1477328"/>
          </a:xfrm>
          <a:prstGeom prst="rect">
            <a:avLst/>
          </a:prstGeom>
          <a:noFill/>
        </p:spPr>
        <p:txBody>
          <a:bodyPr wrap="square" rtlCol="0">
            <a:spAutoFit/>
          </a:bodyPr>
          <a:lstStyle/>
          <a:p>
            <a:r>
              <a:rPr lang="en-US" i="1" smtClean="0"/>
              <a:t>“The </a:t>
            </a:r>
            <a:r>
              <a:rPr lang="en-US" i="1"/>
              <a:t>idea that complex physical, biological or sociological systems can be exactly described by a few formulae is patently absurd</a:t>
            </a:r>
            <a:r>
              <a:rPr lang="en-US" i="1" smtClean="0"/>
              <a:t>.”</a:t>
            </a:r>
            <a:endParaRPr lang="en-US" i="1"/>
          </a:p>
        </p:txBody>
      </p:sp>
    </p:spTree>
    <p:extLst>
      <p:ext uri="{BB962C8B-B14F-4D97-AF65-F5344CB8AC3E}">
        <p14:creationId xmlns:p14="http://schemas.microsoft.com/office/powerpoint/2010/main" val="1922950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9" grpId="0"/>
      <p:bldP spid="10" grpId="0" animBg="1"/>
      <p:bldP spid="12" grpId="0" animBg="1"/>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144000" cy="914401"/>
          </a:xfrm>
        </p:spPr>
        <p:txBody>
          <a:bodyPr/>
          <a:lstStyle/>
          <a:p>
            <a:r>
              <a:rPr lang="en-US" sz="3600" dirty="0" smtClean="0"/>
              <a:t>Why are our simple models often accurate?</a:t>
            </a:r>
            <a:endParaRPr lang="en-US" sz="3600" dirty="0"/>
          </a:p>
        </p:txBody>
      </p:sp>
      <p:pic>
        <p:nvPicPr>
          <p:cNvPr id="3" name="Picture 2"/>
          <p:cNvPicPr>
            <a:picLocks noChangeAspect="1"/>
          </p:cNvPicPr>
          <p:nvPr/>
        </p:nvPicPr>
        <p:blipFill>
          <a:blip r:embed="rId3"/>
          <a:stretch>
            <a:fillRect/>
          </a:stretch>
        </p:blipFill>
        <p:spPr>
          <a:xfrm>
            <a:off x="2914650" y="1060450"/>
            <a:ext cx="3314700" cy="4737100"/>
          </a:xfrm>
          <a:prstGeom prst="rect">
            <a:avLst/>
          </a:prstGeom>
        </p:spPr>
      </p:pic>
    </p:spTree>
    <p:extLst>
      <p:ext uri="{BB962C8B-B14F-4D97-AF65-F5344CB8AC3E}">
        <p14:creationId xmlns:p14="http://schemas.microsoft.com/office/powerpoint/2010/main" val="5554209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144000" cy="914401"/>
          </a:xfrm>
        </p:spPr>
        <p:txBody>
          <a:bodyPr/>
          <a:lstStyle/>
          <a:p>
            <a:r>
              <a:rPr lang="en-US" sz="3600" dirty="0" smtClean="0"/>
              <a:t>Why are our simple models often accurate?</a:t>
            </a:r>
            <a:endParaRPr lang="en-US" sz="36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850" y="1272242"/>
            <a:ext cx="7988300" cy="4851400"/>
          </a:xfrm>
          <a:prstGeom prst="rect">
            <a:avLst/>
          </a:prstGeom>
        </p:spPr>
      </p:pic>
    </p:spTree>
    <p:extLst>
      <p:ext uri="{BB962C8B-B14F-4D97-AF65-F5344CB8AC3E}">
        <p14:creationId xmlns:p14="http://schemas.microsoft.com/office/powerpoint/2010/main" val="17854042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pPr algn="ctr"/>
            <a:r>
              <a:rPr lang="en-US" dirty="0" smtClean="0"/>
              <a:t>Fitting Models</a:t>
            </a:r>
            <a:endParaRPr lang="en-US" dirty="0"/>
          </a:p>
        </p:txBody>
      </p:sp>
    </p:spTree>
    <p:extLst>
      <p:ext uri="{BB962C8B-B14F-4D97-AF65-F5344CB8AC3E}">
        <p14:creationId xmlns:p14="http://schemas.microsoft.com/office/powerpoint/2010/main" val="4276720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p>
            <a:r>
              <a:rPr lang="en-US" sz="3600" dirty="0" smtClean="0"/>
              <a:t>Inference (model fitting) finds parameters that are likely, given the data and the model</a:t>
            </a:r>
            <a:endParaRPr lang="en-US" sz="3600" dirty="0"/>
          </a:p>
        </p:txBody>
      </p:sp>
      <p:sp>
        <p:nvSpPr>
          <p:cNvPr id="4" name="Oval 3"/>
          <p:cNvSpPr/>
          <p:nvPr/>
        </p:nvSpPr>
        <p:spPr>
          <a:xfrm>
            <a:off x="698875" y="2395244"/>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 </a:t>
            </a:r>
            <a:r>
              <a:rPr lang="en-US" sz="2400" kern="0" dirty="0" smtClean="0">
                <a:solidFill>
                  <a:srgbClr val="000000"/>
                </a:solidFill>
                <a:sym typeface="Arial"/>
              </a:rPr>
              <a:t>~ </a:t>
            </a:r>
            <a:r>
              <a:rPr lang="en-US" sz="2400" i="1" kern="0" dirty="0" smtClean="0">
                <a:solidFill>
                  <a:srgbClr val="000000"/>
                </a:solidFill>
                <a:sym typeface="Arial"/>
              </a:rPr>
              <a:t>𝒩(</a:t>
            </a:r>
            <a:r>
              <a:rPr lang="en-US" sz="2400" kern="0" dirty="0" smtClean="0">
                <a:solidFill>
                  <a:srgbClr val="FF0000"/>
                </a:solidFill>
                <a:sym typeface="Arial"/>
              </a:rPr>
              <a:t>θ</a:t>
            </a:r>
            <a:r>
              <a:rPr lang="en-US" sz="2400" i="1" kern="0" dirty="0" smtClean="0">
                <a:solidFill>
                  <a:srgbClr val="000000"/>
                </a:solidFill>
                <a:sym typeface="Arial"/>
              </a:rPr>
              <a:t>x,</a:t>
            </a:r>
            <a:r>
              <a:rPr lang="en-US" sz="2400" i="1" kern="0" dirty="0" smtClean="0">
                <a:solidFill>
                  <a:srgbClr val="FF0000"/>
                </a:solidFill>
                <a:sym typeface="Arial"/>
              </a:rPr>
              <a:t>σ</a:t>
            </a:r>
            <a:r>
              <a:rPr lang="en-US" sz="2400" i="1" kern="0" baseline="30000" dirty="0">
                <a:solidFill>
                  <a:srgbClr val="000000"/>
                </a:solidFill>
                <a:sym typeface="Arial"/>
              </a:rPr>
              <a:t>2</a:t>
            </a:r>
            <a:r>
              <a:rPr lang="en-US" sz="2400" i="1" kern="0" dirty="0" smtClean="0">
                <a:solidFill>
                  <a:srgbClr val="000000"/>
                </a:solidFill>
                <a:sym typeface="Arial"/>
              </a:rPr>
              <a:t>)</a:t>
            </a:r>
            <a:endParaRPr lang="en-US" sz="2400" kern="0" dirty="0">
              <a:solidFill>
                <a:srgbClr val="000000"/>
              </a:solidFill>
              <a:sym typeface="Arial"/>
            </a:endParaRPr>
          </a:p>
        </p:txBody>
      </p:sp>
      <p:graphicFrame>
        <p:nvGraphicFramePr>
          <p:cNvPr id="5" name="Table 4"/>
          <p:cNvGraphicFramePr>
            <a:graphicFrameLocks noGrp="1"/>
          </p:cNvGraphicFramePr>
          <p:nvPr>
            <p:extLst/>
          </p:nvPr>
        </p:nvGraphicFramePr>
        <p:xfrm>
          <a:off x="6532018" y="2254885"/>
          <a:ext cx="1381126" cy="186428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tc>
                <a:tc>
                  <a:txBody>
                    <a:bodyPr/>
                    <a:lstStyle/>
                    <a:p>
                      <a:pPr algn="ctr"/>
                      <a:r>
                        <a:rPr lang="en-US" dirty="0" smtClean="0"/>
                        <a:t>y</a:t>
                      </a:r>
                      <a:endParaRPr lang="en-US" dirty="0"/>
                    </a:p>
                  </a:txBody>
                  <a:tcPr marL="45720" marR="45720" anchor="ctr"/>
                </a:tc>
              </a:tr>
              <a:tr h="229722">
                <a:tc>
                  <a:txBody>
                    <a:bodyPr/>
                    <a:lstStyle/>
                    <a:p>
                      <a:pPr algn="ctr"/>
                      <a:r>
                        <a:rPr lang="en-US" dirty="0" smtClean="0"/>
                        <a:t>0.12</a:t>
                      </a:r>
                      <a:endParaRPr lang="en-US" dirty="0"/>
                    </a:p>
                  </a:txBody>
                  <a:tcPr marL="45720" marR="45720" anchor="ctr"/>
                </a:tc>
                <a:tc>
                  <a:txBody>
                    <a:bodyPr/>
                    <a:lstStyle/>
                    <a:p>
                      <a:pPr algn="ctr"/>
                      <a:r>
                        <a:rPr lang="en-US" dirty="0" smtClean="0"/>
                        <a:t>12</a:t>
                      </a:r>
                      <a:endParaRPr lang="en-US" dirty="0"/>
                    </a:p>
                  </a:txBody>
                  <a:tcPr marL="45720" marR="45720" anchor="ctr"/>
                </a:tc>
              </a:tr>
              <a:tr h="645086">
                <a:tc>
                  <a:txBody>
                    <a:bodyPr/>
                    <a:lstStyle/>
                    <a:p>
                      <a:pPr algn="ctr"/>
                      <a:r>
                        <a:rPr lang="en-US" dirty="0" smtClean="0"/>
                        <a:t>…</a:t>
                      </a:r>
                      <a:endParaRPr lang="en-US" dirty="0"/>
                    </a:p>
                  </a:txBody>
                  <a:tcPr marL="45720" marR="45720" anchor="ctr"/>
                </a:tc>
                <a:tc>
                  <a:txBody>
                    <a:bodyPr/>
                    <a:lstStyle/>
                    <a:p>
                      <a:pPr algn="ctr"/>
                      <a:r>
                        <a:rPr lang="en-US" dirty="0" smtClean="0"/>
                        <a:t>…</a:t>
                      </a:r>
                      <a:endParaRPr lang="en-US" dirty="0"/>
                    </a:p>
                  </a:txBody>
                  <a:tcPr marL="45720" marR="45720" anchor="ctr"/>
                </a:tc>
              </a:tr>
              <a:tr h="229722">
                <a:tc>
                  <a:txBody>
                    <a:bodyPr/>
                    <a:lstStyle/>
                    <a:p>
                      <a:pPr algn="ctr"/>
                      <a:r>
                        <a:rPr lang="en-US" dirty="0" smtClean="0"/>
                        <a:t>19</a:t>
                      </a:r>
                      <a:endParaRPr lang="en-US" dirty="0"/>
                    </a:p>
                  </a:txBody>
                  <a:tcPr marL="45720" marR="45720" anchor="ctr"/>
                </a:tc>
                <a:tc>
                  <a:txBody>
                    <a:bodyPr/>
                    <a:lstStyle/>
                    <a:p>
                      <a:pPr algn="ctr"/>
                      <a:r>
                        <a:rPr lang="en-US" dirty="0" smtClean="0"/>
                        <a:t>235</a:t>
                      </a:r>
                      <a:endParaRPr lang="en-US" dirty="0"/>
                    </a:p>
                  </a:txBody>
                  <a:tcPr marL="45720" marR="45720" anchor="ctr"/>
                </a:tc>
              </a:tr>
              <a:tr h="229722">
                <a:tc>
                  <a:txBody>
                    <a:bodyPr/>
                    <a:lstStyle/>
                    <a:p>
                      <a:pPr algn="ctr"/>
                      <a:r>
                        <a:rPr lang="en-US" dirty="0" smtClean="0"/>
                        <a:t>0.2</a:t>
                      </a:r>
                      <a:endParaRPr lang="en-US" dirty="0"/>
                    </a:p>
                  </a:txBody>
                  <a:tcPr marL="45720" marR="45720" anchor="ctr"/>
                </a:tc>
                <a:tc>
                  <a:txBody>
                    <a:bodyPr/>
                    <a:lstStyle/>
                    <a:p>
                      <a:pPr algn="ctr"/>
                      <a:r>
                        <a:rPr lang="en-US" dirty="0" smtClean="0"/>
                        <a:t>22</a:t>
                      </a:r>
                      <a:endParaRPr lang="en-US" dirty="0"/>
                    </a:p>
                  </a:txBody>
                  <a:tcPr marL="45720" marR="45720" anchor="ctr"/>
                </a:tc>
              </a:tr>
            </a:tbl>
          </a:graphicData>
        </a:graphic>
      </p:graphicFrame>
      <p:sp>
        <p:nvSpPr>
          <p:cNvPr id="6" name="TextBox 5"/>
          <p:cNvSpPr txBox="1"/>
          <p:nvPr/>
        </p:nvSpPr>
        <p:spPr>
          <a:xfrm>
            <a:off x="6903529" y="1885553"/>
            <a:ext cx="638103" cy="369332"/>
          </a:xfrm>
          <a:prstGeom prst="rect">
            <a:avLst/>
          </a:prstGeom>
          <a:noFill/>
        </p:spPr>
        <p:txBody>
          <a:bodyPr wrap="none" rtlCol="0">
            <a:spAutoFit/>
          </a:bodyPr>
          <a:lstStyle/>
          <a:p>
            <a:r>
              <a:rPr lang="en-US" sz="1400" b="1" kern="0" dirty="0" smtClean="0">
                <a:solidFill>
                  <a:srgbClr val="000000"/>
                </a:solidFill>
                <a:ea typeface="Arial"/>
                <a:cs typeface="Arial"/>
                <a:sym typeface="Arial"/>
              </a:rPr>
              <a:t>Data</a:t>
            </a:r>
            <a:endParaRPr lang="en-US" sz="1400" b="1" kern="0" dirty="0">
              <a:solidFill>
                <a:srgbClr val="000000"/>
              </a:solidFill>
              <a:ea typeface="Arial"/>
              <a:cs typeface="Arial"/>
              <a:sym typeface="Arial"/>
            </a:endParaRPr>
          </a:p>
        </p:txBody>
      </p:sp>
      <p:sp>
        <p:nvSpPr>
          <p:cNvPr id="10" name="Freeform 9"/>
          <p:cNvSpPr/>
          <p:nvPr/>
        </p:nvSpPr>
        <p:spPr>
          <a:xfrm rot="10800000">
            <a:off x="3813550" y="3509892"/>
            <a:ext cx="2635250" cy="60420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400" kern="0">
              <a:solidFill>
                <a:srgbClr val="000000"/>
              </a:solidFill>
              <a:sym typeface="Arial"/>
            </a:endParaRPr>
          </a:p>
        </p:txBody>
      </p:sp>
      <p:sp>
        <p:nvSpPr>
          <p:cNvPr id="11" name="TextBox 10"/>
          <p:cNvSpPr txBox="1"/>
          <p:nvPr/>
        </p:nvSpPr>
        <p:spPr>
          <a:xfrm>
            <a:off x="4622658" y="4104566"/>
            <a:ext cx="1107783" cy="369332"/>
          </a:xfrm>
          <a:prstGeom prst="rect">
            <a:avLst/>
          </a:prstGeom>
          <a:noFill/>
        </p:spPr>
        <p:txBody>
          <a:bodyPr wrap="none" rtlCol="0">
            <a:spAutoFit/>
          </a:bodyPr>
          <a:lstStyle/>
          <a:p>
            <a:pPr algn="ctr"/>
            <a:r>
              <a:rPr lang="en-US" sz="1400" i="1" kern="0" dirty="0" smtClean="0">
                <a:solidFill>
                  <a:srgbClr val="000000"/>
                </a:solidFill>
                <a:ea typeface="Arial"/>
                <a:cs typeface="Arial"/>
                <a:sym typeface="Arial"/>
              </a:rPr>
              <a:t>inference</a:t>
            </a:r>
            <a:endParaRPr lang="en-US" sz="1400" i="1" kern="0" dirty="0">
              <a:solidFill>
                <a:srgbClr val="000000"/>
              </a:solidFill>
              <a:ea typeface="Arial"/>
              <a:cs typeface="Arial"/>
              <a:sym typeface="Arial"/>
            </a:endParaRPr>
          </a:p>
        </p:txBody>
      </p:sp>
      <p:sp>
        <p:nvSpPr>
          <p:cNvPr id="14" name="Title 1"/>
          <p:cNvSpPr txBox="1">
            <a:spLocks/>
          </p:cNvSpPr>
          <p:nvPr/>
        </p:nvSpPr>
        <p:spPr>
          <a:xfrm>
            <a:off x="10317" y="5571760"/>
            <a:ext cx="9144000" cy="1143000"/>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pPr algn="ctr">
              <a:buClr>
                <a:srgbClr val="000000"/>
              </a:buClr>
            </a:pPr>
            <a:r>
              <a:rPr lang="en-US" sz="3600" i="1" kern="0" dirty="0" smtClean="0">
                <a:solidFill>
                  <a:srgbClr val="000000"/>
                </a:solidFill>
              </a:rPr>
              <a:t>Maximum likelihood</a:t>
            </a:r>
            <a:r>
              <a:rPr lang="en-US" sz="3600" kern="0" dirty="0" smtClean="0">
                <a:solidFill>
                  <a:srgbClr val="000000"/>
                </a:solidFill>
              </a:rPr>
              <a:t> is a common and widely applicable way to do this</a:t>
            </a:r>
            <a:endParaRPr lang="en-US" sz="3600" i="1" kern="0" dirty="0">
              <a:solidFill>
                <a:srgbClr val="000000"/>
              </a:solidFill>
            </a:endParaRPr>
          </a:p>
        </p:txBody>
      </p:sp>
    </p:spTree>
    <p:extLst>
      <p:ext uri="{BB962C8B-B14F-4D97-AF65-F5344CB8AC3E}">
        <p14:creationId xmlns:p14="http://schemas.microsoft.com/office/powerpoint/2010/main" val="140969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p>
            <a:r>
              <a:rPr lang="en-US" sz="4000" dirty="0" smtClean="0"/>
              <a:t>Given these parameters, how likely are the data?</a:t>
            </a:r>
            <a:endParaRPr lang="en-US" sz="4000" dirty="0"/>
          </a:p>
        </p:txBody>
      </p:sp>
      <p:sp>
        <p:nvSpPr>
          <p:cNvPr id="4" name="Oval 3"/>
          <p:cNvSpPr/>
          <p:nvPr/>
        </p:nvSpPr>
        <p:spPr>
          <a:xfrm>
            <a:off x="510616" y="3081044"/>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a:t>
            </a:r>
            <a:r>
              <a:rPr lang="en-US" sz="2400" kern="0" dirty="0" smtClean="0">
                <a:solidFill>
                  <a:srgbClr val="000000"/>
                </a:solidFill>
                <a:sym typeface="Arial"/>
              </a:rPr>
              <a:t> ~ </a:t>
            </a:r>
            <a:r>
              <a:rPr lang="en-US" sz="2400" i="1" kern="0" dirty="0" smtClean="0">
                <a:solidFill>
                  <a:srgbClr val="000000"/>
                </a:solidFill>
                <a:sym typeface="Arial"/>
              </a:rPr>
              <a:t>𝒩(</a:t>
            </a:r>
            <a:r>
              <a:rPr lang="en-US" sz="2400" i="1" kern="0" dirty="0" smtClean="0">
                <a:solidFill>
                  <a:srgbClr val="FF0000"/>
                </a:solidFill>
                <a:sym typeface="Arial"/>
              </a:rPr>
              <a:t>-1</a:t>
            </a:r>
            <a:r>
              <a:rPr lang="en-US" sz="2400" i="1" kern="0" dirty="0" smtClean="0">
                <a:solidFill>
                  <a:srgbClr val="000000"/>
                </a:solidFill>
                <a:sym typeface="Arial"/>
              </a:rPr>
              <a:t>x,</a:t>
            </a:r>
            <a:r>
              <a:rPr lang="en-US" sz="2400" i="1" kern="0" dirty="0" smtClean="0">
                <a:solidFill>
                  <a:srgbClr val="FF0000"/>
                </a:solidFill>
                <a:sym typeface="Arial"/>
              </a:rPr>
              <a:t>0.5</a:t>
            </a:r>
            <a:r>
              <a:rPr lang="en-US" sz="2400" i="1" kern="0" dirty="0" smtClean="0">
                <a:solidFill>
                  <a:srgbClr val="000000"/>
                </a:solidFill>
                <a:sym typeface="Arial"/>
              </a:rPr>
              <a:t>)</a:t>
            </a:r>
            <a:endParaRPr lang="en-US" sz="2400" kern="0" dirty="0">
              <a:solidFill>
                <a:srgbClr val="000000"/>
              </a:solidFill>
              <a:sym typeface="Arial"/>
            </a:endParaRPr>
          </a:p>
        </p:txBody>
      </p:sp>
      <p:graphicFrame>
        <p:nvGraphicFramePr>
          <p:cNvPr id="5" name="Table 4"/>
          <p:cNvGraphicFramePr>
            <a:graphicFrameLocks noGrp="1"/>
          </p:cNvGraphicFramePr>
          <p:nvPr>
            <p:extLst/>
          </p:nvPr>
        </p:nvGraphicFramePr>
        <p:xfrm>
          <a:off x="6343759" y="2940685"/>
          <a:ext cx="1381126" cy="186428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tc>
                <a:tc>
                  <a:txBody>
                    <a:bodyPr/>
                    <a:lstStyle/>
                    <a:p>
                      <a:pPr algn="ctr"/>
                      <a:r>
                        <a:rPr lang="en-US" dirty="0" smtClean="0"/>
                        <a:t>y</a:t>
                      </a:r>
                      <a:endParaRPr lang="en-US" dirty="0"/>
                    </a:p>
                  </a:txBody>
                  <a:tcPr marL="45720" marR="45720" anchor="ctr"/>
                </a:tc>
              </a:tr>
              <a:tr h="229722">
                <a:tc>
                  <a:txBody>
                    <a:bodyPr/>
                    <a:lstStyle/>
                    <a:p>
                      <a:pPr algn="ctr"/>
                      <a:r>
                        <a:rPr lang="en-US" dirty="0" smtClean="0"/>
                        <a:t>0.12</a:t>
                      </a:r>
                      <a:endParaRPr lang="en-US" dirty="0"/>
                    </a:p>
                  </a:txBody>
                  <a:tcPr marL="45720" marR="45720" anchor="ctr"/>
                </a:tc>
                <a:tc>
                  <a:txBody>
                    <a:bodyPr/>
                    <a:lstStyle/>
                    <a:p>
                      <a:pPr algn="ctr"/>
                      <a:r>
                        <a:rPr lang="en-US" dirty="0" smtClean="0"/>
                        <a:t>12</a:t>
                      </a:r>
                      <a:endParaRPr lang="en-US" dirty="0"/>
                    </a:p>
                  </a:txBody>
                  <a:tcPr marL="45720" marR="45720" anchor="ctr"/>
                </a:tc>
              </a:tr>
              <a:tr h="645086">
                <a:tc>
                  <a:txBody>
                    <a:bodyPr/>
                    <a:lstStyle/>
                    <a:p>
                      <a:pPr algn="ctr"/>
                      <a:r>
                        <a:rPr lang="en-US" dirty="0" smtClean="0"/>
                        <a:t>…</a:t>
                      </a:r>
                      <a:endParaRPr lang="en-US" dirty="0"/>
                    </a:p>
                  </a:txBody>
                  <a:tcPr marL="45720" marR="45720" anchor="ctr"/>
                </a:tc>
                <a:tc>
                  <a:txBody>
                    <a:bodyPr/>
                    <a:lstStyle/>
                    <a:p>
                      <a:pPr algn="ctr"/>
                      <a:r>
                        <a:rPr lang="en-US" dirty="0" smtClean="0"/>
                        <a:t>…</a:t>
                      </a:r>
                      <a:endParaRPr lang="en-US" dirty="0"/>
                    </a:p>
                  </a:txBody>
                  <a:tcPr marL="45720" marR="45720" anchor="ctr"/>
                </a:tc>
              </a:tr>
              <a:tr h="229722">
                <a:tc>
                  <a:txBody>
                    <a:bodyPr/>
                    <a:lstStyle/>
                    <a:p>
                      <a:pPr algn="ctr"/>
                      <a:r>
                        <a:rPr lang="en-US" dirty="0" smtClean="0"/>
                        <a:t>19</a:t>
                      </a:r>
                      <a:endParaRPr lang="en-US" dirty="0"/>
                    </a:p>
                  </a:txBody>
                  <a:tcPr marL="45720" marR="45720" anchor="ctr"/>
                </a:tc>
                <a:tc>
                  <a:txBody>
                    <a:bodyPr/>
                    <a:lstStyle/>
                    <a:p>
                      <a:pPr algn="ctr"/>
                      <a:r>
                        <a:rPr lang="en-US" dirty="0" smtClean="0"/>
                        <a:t>235</a:t>
                      </a:r>
                      <a:endParaRPr lang="en-US" dirty="0"/>
                    </a:p>
                  </a:txBody>
                  <a:tcPr marL="45720" marR="45720" anchor="ctr"/>
                </a:tc>
              </a:tr>
              <a:tr h="229722">
                <a:tc>
                  <a:txBody>
                    <a:bodyPr/>
                    <a:lstStyle/>
                    <a:p>
                      <a:pPr algn="ctr"/>
                      <a:r>
                        <a:rPr lang="en-US" dirty="0" smtClean="0"/>
                        <a:t>0.2</a:t>
                      </a:r>
                      <a:endParaRPr lang="en-US" dirty="0"/>
                    </a:p>
                  </a:txBody>
                  <a:tcPr marL="45720" marR="45720" anchor="ctr"/>
                </a:tc>
                <a:tc>
                  <a:txBody>
                    <a:bodyPr/>
                    <a:lstStyle/>
                    <a:p>
                      <a:pPr algn="ctr"/>
                      <a:r>
                        <a:rPr lang="en-US" dirty="0" smtClean="0"/>
                        <a:t>22</a:t>
                      </a:r>
                      <a:endParaRPr lang="en-US" dirty="0"/>
                    </a:p>
                  </a:txBody>
                  <a:tcPr marL="45720" marR="45720" anchor="ctr"/>
                </a:tc>
              </a:tr>
            </a:tbl>
          </a:graphicData>
        </a:graphic>
      </p:graphicFrame>
      <p:sp>
        <p:nvSpPr>
          <p:cNvPr id="6" name="TextBox 5"/>
          <p:cNvSpPr txBox="1"/>
          <p:nvPr/>
        </p:nvSpPr>
        <p:spPr>
          <a:xfrm>
            <a:off x="6715270" y="2571353"/>
            <a:ext cx="638103" cy="369332"/>
          </a:xfrm>
          <a:prstGeom prst="rect">
            <a:avLst/>
          </a:prstGeom>
          <a:noFill/>
        </p:spPr>
        <p:txBody>
          <a:bodyPr wrap="none" rtlCol="0">
            <a:spAutoFit/>
          </a:bodyPr>
          <a:lstStyle/>
          <a:p>
            <a:r>
              <a:rPr lang="en-US" sz="1400" b="1" kern="0" dirty="0" smtClean="0">
                <a:solidFill>
                  <a:srgbClr val="000000"/>
                </a:solidFill>
                <a:ea typeface="Arial"/>
                <a:cs typeface="Arial"/>
                <a:sym typeface="Arial"/>
              </a:rPr>
              <a:t>Data</a:t>
            </a:r>
            <a:endParaRPr lang="en-US" sz="1400" b="1" kern="0" dirty="0">
              <a:solidFill>
                <a:srgbClr val="000000"/>
              </a:solidFill>
              <a:ea typeface="Arial"/>
              <a:cs typeface="Arial"/>
              <a:sym typeface="Arial"/>
            </a:endParaRPr>
          </a:p>
        </p:txBody>
      </p:sp>
      <p:sp>
        <p:nvSpPr>
          <p:cNvPr id="8" name="Freeform 7"/>
          <p:cNvSpPr/>
          <p:nvPr/>
        </p:nvSpPr>
        <p:spPr>
          <a:xfrm>
            <a:off x="3625290" y="2571353"/>
            <a:ext cx="2635250" cy="60420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triangl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400" kern="0">
              <a:solidFill>
                <a:srgbClr val="000000"/>
              </a:solidFill>
              <a:sym typeface="Arial"/>
            </a:endParaRPr>
          </a:p>
        </p:txBody>
      </p:sp>
      <p:sp>
        <p:nvSpPr>
          <p:cNvPr id="9" name="TextBox 8"/>
          <p:cNvSpPr txBox="1"/>
          <p:nvPr/>
        </p:nvSpPr>
        <p:spPr>
          <a:xfrm>
            <a:off x="3911223" y="2190884"/>
            <a:ext cx="2063385" cy="369332"/>
          </a:xfrm>
          <a:prstGeom prst="rect">
            <a:avLst/>
          </a:prstGeom>
          <a:noFill/>
        </p:spPr>
        <p:txBody>
          <a:bodyPr wrap="none" rtlCol="0">
            <a:spAutoFit/>
          </a:bodyPr>
          <a:lstStyle/>
          <a:p>
            <a:pPr algn="ctr"/>
            <a:r>
              <a:rPr lang="en-US" i="1" kern="0" dirty="0" smtClean="0">
                <a:solidFill>
                  <a:srgbClr val="000000"/>
                </a:solidFill>
                <a:ea typeface="Arial"/>
                <a:cs typeface="Arial"/>
                <a:sym typeface="Arial"/>
              </a:rPr>
              <a:t>Likelihood = 0.004</a:t>
            </a:r>
          </a:p>
        </p:txBody>
      </p:sp>
      <p:sp>
        <p:nvSpPr>
          <p:cNvPr id="12" name="Oval 11"/>
          <p:cNvSpPr/>
          <p:nvPr/>
        </p:nvSpPr>
        <p:spPr>
          <a:xfrm>
            <a:off x="627357" y="3771606"/>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 </a:t>
            </a:r>
            <a:r>
              <a:rPr lang="en-US" sz="2400" kern="0" dirty="0" smtClean="0">
                <a:solidFill>
                  <a:srgbClr val="000000"/>
                </a:solidFill>
                <a:sym typeface="Arial"/>
              </a:rPr>
              <a:t>~ </a:t>
            </a:r>
            <a:r>
              <a:rPr lang="en-US" sz="2400" i="1" kern="0" dirty="0" smtClean="0">
                <a:solidFill>
                  <a:srgbClr val="000000"/>
                </a:solidFill>
                <a:sym typeface="Arial"/>
              </a:rPr>
              <a:t>𝒩(</a:t>
            </a:r>
            <a:r>
              <a:rPr lang="en-US" sz="2400" i="1" kern="0" dirty="0">
                <a:solidFill>
                  <a:srgbClr val="FF0000"/>
                </a:solidFill>
                <a:sym typeface="Arial"/>
              </a:rPr>
              <a:t>0</a:t>
            </a:r>
            <a:r>
              <a:rPr lang="en-US" sz="2400" i="1" kern="0" dirty="0" smtClean="0">
                <a:solidFill>
                  <a:srgbClr val="000000"/>
                </a:solidFill>
                <a:sym typeface="Arial"/>
              </a:rPr>
              <a:t>x,</a:t>
            </a:r>
            <a:r>
              <a:rPr lang="en-US" sz="2400" i="1" kern="0" dirty="0" smtClean="0">
                <a:solidFill>
                  <a:srgbClr val="FF0000"/>
                </a:solidFill>
                <a:sym typeface="Arial"/>
              </a:rPr>
              <a:t>0.5</a:t>
            </a:r>
            <a:r>
              <a:rPr lang="en-US" sz="2400" i="1" kern="0" dirty="0" smtClean="0">
                <a:solidFill>
                  <a:srgbClr val="000000"/>
                </a:solidFill>
                <a:sym typeface="Arial"/>
              </a:rPr>
              <a:t>)</a:t>
            </a:r>
            <a:endParaRPr lang="en-US" sz="2400" kern="0" dirty="0">
              <a:solidFill>
                <a:srgbClr val="000000"/>
              </a:solidFill>
              <a:sym typeface="Arial"/>
            </a:endParaRPr>
          </a:p>
        </p:txBody>
      </p:sp>
      <p:sp>
        <p:nvSpPr>
          <p:cNvPr id="13" name="Freeform 12"/>
          <p:cNvSpPr/>
          <p:nvPr/>
        </p:nvSpPr>
        <p:spPr>
          <a:xfrm>
            <a:off x="3742031" y="3261915"/>
            <a:ext cx="2635250" cy="60420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triangl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400" kern="0">
              <a:solidFill>
                <a:srgbClr val="000000"/>
              </a:solidFill>
              <a:sym typeface="Arial"/>
            </a:endParaRPr>
          </a:p>
        </p:txBody>
      </p:sp>
      <p:sp>
        <p:nvSpPr>
          <p:cNvPr id="14" name="TextBox 13"/>
          <p:cNvSpPr txBox="1"/>
          <p:nvPr/>
        </p:nvSpPr>
        <p:spPr>
          <a:xfrm>
            <a:off x="4027964" y="2881446"/>
            <a:ext cx="2063385" cy="369332"/>
          </a:xfrm>
          <a:prstGeom prst="rect">
            <a:avLst/>
          </a:prstGeom>
          <a:noFill/>
        </p:spPr>
        <p:txBody>
          <a:bodyPr wrap="none" rtlCol="0">
            <a:spAutoFit/>
          </a:bodyPr>
          <a:lstStyle/>
          <a:p>
            <a:pPr algn="ctr"/>
            <a:r>
              <a:rPr lang="en-US" i="1" kern="0" dirty="0" smtClean="0">
                <a:solidFill>
                  <a:srgbClr val="000000"/>
                </a:solidFill>
                <a:ea typeface="Arial"/>
                <a:cs typeface="Arial"/>
                <a:sym typeface="Arial"/>
              </a:rPr>
              <a:t>Likelihood = 0.036</a:t>
            </a:r>
          </a:p>
        </p:txBody>
      </p:sp>
      <p:sp>
        <p:nvSpPr>
          <p:cNvPr id="19" name="Oval 18"/>
          <p:cNvSpPr/>
          <p:nvPr/>
        </p:nvSpPr>
        <p:spPr>
          <a:xfrm>
            <a:off x="725968" y="4462168"/>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a:t>
            </a:r>
            <a:r>
              <a:rPr lang="en-US" sz="2400" kern="0" dirty="0" smtClean="0">
                <a:solidFill>
                  <a:srgbClr val="000000"/>
                </a:solidFill>
                <a:sym typeface="Arial"/>
              </a:rPr>
              <a:t> ~ </a:t>
            </a:r>
            <a:r>
              <a:rPr lang="en-US" sz="2400" i="1" kern="0" dirty="0" smtClean="0">
                <a:solidFill>
                  <a:srgbClr val="000000"/>
                </a:solidFill>
                <a:sym typeface="Arial"/>
              </a:rPr>
              <a:t>𝒩(</a:t>
            </a:r>
            <a:r>
              <a:rPr lang="en-US" sz="2400" i="1" kern="0" dirty="0" smtClean="0">
                <a:solidFill>
                  <a:srgbClr val="FF0000"/>
                </a:solidFill>
                <a:sym typeface="Arial"/>
              </a:rPr>
              <a:t>1</a:t>
            </a:r>
            <a:r>
              <a:rPr lang="en-US" sz="2400" i="1" kern="0" dirty="0" smtClean="0">
                <a:solidFill>
                  <a:srgbClr val="000000"/>
                </a:solidFill>
                <a:sym typeface="Arial"/>
              </a:rPr>
              <a:t>x,</a:t>
            </a:r>
            <a:r>
              <a:rPr lang="en-US" sz="2400" i="1" kern="0" dirty="0" smtClean="0">
                <a:solidFill>
                  <a:srgbClr val="FF0000"/>
                </a:solidFill>
                <a:sym typeface="Arial"/>
              </a:rPr>
              <a:t>0.5</a:t>
            </a:r>
            <a:r>
              <a:rPr lang="en-US" sz="2400" i="1" kern="0" dirty="0" smtClean="0">
                <a:solidFill>
                  <a:srgbClr val="000000"/>
                </a:solidFill>
                <a:sym typeface="Arial"/>
              </a:rPr>
              <a:t>)</a:t>
            </a:r>
            <a:endParaRPr lang="en-US" sz="2400" kern="0" dirty="0">
              <a:solidFill>
                <a:srgbClr val="000000"/>
              </a:solidFill>
              <a:sym typeface="Arial"/>
            </a:endParaRPr>
          </a:p>
        </p:txBody>
      </p:sp>
      <p:sp>
        <p:nvSpPr>
          <p:cNvPr id="20" name="Freeform 19"/>
          <p:cNvSpPr/>
          <p:nvPr/>
        </p:nvSpPr>
        <p:spPr>
          <a:xfrm>
            <a:off x="3840642" y="3952477"/>
            <a:ext cx="2635250" cy="60420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triangl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400" kern="0">
              <a:solidFill>
                <a:srgbClr val="000000"/>
              </a:solidFill>
              <a:sym typeface="Arial"/>
            </a:endParaRPr>
          </a:p>
        </p:txBody>
      </p:sp>
      <p:sp>
        <p:nvSpPr>
          <p:cNvPr id="21" name="TextBox 20"/>
          <p:cNvSpPr txBox="1"/>
          <p:nvPr/>
        </p:nvSpPr>
        <p:spPr>
          <a:xfrm>
            <a:off x="4190695" y="3572008"/>
            <a:ext cx="1935145" cy="369332"/>
          </a:xfrm>
          <a:prstGeom prst="rect">
            <a:avLst/>
          </a:prstGeom>
          <a:noFill/>
        </p:spPr>
        <p:txBody>
          <a:bodyPr wrap="none" rtlCol="0">
            <a:spAutoFit/>
          </a:bodyPr>
          <a:lstStyle/>
          <a:p>
            <a:pPr algn="ctr"/>
            <a:r>
              <a:rPr lang="en-US" i="1" kern="0" dirty="0" smtClean="0">
                <a:solidFill>
                  <a:srgbClr val="000000"/>
                </a:solidFill>
                <a:ea typeface="Arial"/>
                <a:cs typeface="Arial"/>
                <a:sym typeface="Arial"/>
              </a:rPr>
              <a:t>Likelihood = 0.09</a:t>
            </a:r>
          </a:p>
        </p:txBody>
      </p:sp>
      <p:sp>
        <p:nvSpPr>
          <p:cNvPr id="7" name="TextBox 6"/>
          <p:cNvSpPr txBox="1"/>
          <p:nvPr/>
        </p:nvSpPr>
        <p:spPr>
          <a:xfrm>
            <a:off x="5311588" y="5365376"/>
            <a:ext cx="415498" cy="369332"/>
          </a:xfrm>
          <a:prstGeom prst="rect">
            <a:avLst/>
          </a:prstGeom>
          <a:noFill/>
        </p:spPr>
        <p:txBody>
          <a:bodyPr wrap="none" rtlCol="0">
            <a:spAutoFit/>
          </a:bodyPr>
          <a:lstStyle/>
          <a:p>
            <a:r>
              <a:rPr lang="mr-IN" dirty="0" smtClean="0">
                <a:solidFill>
                  <a:srgbClr val="000000"/>
                </a:solidFill>
              </a:rPr>
              <a:t>…</a:t>
            </a:r>
            <a:endParaRPr lang="en-US" dirty="0">
              <a:solidFill>
                <a:srgbClr val="000000"/>
              </a:solidFill>
            </a:endParaRPr>
          </a:p>
        </p:txBody>
      </p:sp>
    </p:spTree>
    <p:extLst>
      <p:ext uri="{BB962C8B-B14F-4D97-AF65-F5344CB8AC3E}">
        <p14:creationId xmlns:p14="http://schemas.microsoft.com/office/powerpoint/2010/main" val="1264086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8" grpId="0" animBg="1"/>
      <p:bldP spid="9" grpId="0"/>
      <p:bldP spid="12" grpId="0" animBg="1"/>
      <p:bldP spid="13" grpId="0" animBg="1"/>
      <p:bldP spid="14" grpId="0"/>
      <p:bldP spid="19" grpId="0" animBg="1"/>
      <p:bldP spid="20" grpId="0" animBg="1"/>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Likelihood is a part of the model itself</a:t>
            </a:r>
            <a:endParaRPr lang="en-US" sz="4000" dirty="0"/>
          </a:p>
        </p:txBody>
      </p:sp>
      <p:sp>
        <p:nvSpPr>
          <p:cNvPr id="6" name="AutoShape 2" descr="\displaystyle {\frac {1}{\sqrt {2\pi \sigma ^{2}}}}\,e^{-{\frac {(x-\mu )^{2}}{2\sigma ^{2}}}}}"/>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pic>
        <p:nvPicPr>
          <p:cNvPr id="12" name="Picture 11"/>
          <p:cNvPicPr>
            <a:picLocks noChangeAspect="1"/>
          </p:cNvPicPr>
          <p:nvPr/>
        </p:nvPicPr>
        <p:blipFill>
          <a:blip r:embed="rId3"/>
          <a:stretch>
            <a:fillRect/>
          </a:stretch>
        </p:blipFill>
        <p:spPr>
          <a:xfrm>
            <a:off x="995081" y="2683417"/>
            <a:ext cx="2895600" cy="520700"/>
          </a:xfrm>
          <a:prstGeom prst="rect">
            <a:avLst/>
          </a:prstGeom>
        </p:spPr>
      </p:pic>
      <p:sp>
        <p:nvSpPr>
          <p:cNvPr id="14" name="Right Arrow 13"/>
          <p:cNvSpPr/>
          <p:nvPr/>
        </p:nvSpPr>
        <p:spPr>
          <a:xfrm>
            <a:off x="121023" y="3691217"/>
            <a:ext cx="699247" cy="255494"/>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5" name="TextBox 14"/>
          <p:cNvSpPr txBox="1"/>
          <p:nvPr/>
        </p:nvSpPr>
        <p:spPr>
          <a:xfrm>
            <a:off x="6599606" y="1926308"/>
            <a:ext cx="2312894" cy="923330"/>
          </a:xfrm>
          <a:prstGeom prst="rect">
            <a:avLst/>
          </a:prstGeom>
          <a:noFill/>
        </p:spPr>
        <p:txBody>
          <a:bodyPr wrap="square" rtlCol="0">
            <a:spAutoFit/>
          </a:bodyPr>
          <a:lstStyle/>
          <a:p>
            <a:r>
              <a:rPr lang="en-US" dirty="0" smtClean="0">
                <a:solidFill>
                  <a:srgbClr val="000000"/>
                </a:solidFill>
              </a:rPr>
              <a:t>Probability density function for </a:t>
            </a:r>
            <a:r>
              <a:rPr lang="en-US" smtClean="0">
                <a:solidFill>
                  <a:srgbClr val="000000"/>
                </a:solidFill>
              </a:rPr>
              <a:t>normal distribution</a:t>
            </a:r>
            <a:endParaRPr lang="en-US">
              <a:solidFill>
                <a:srgbClr val="000000"/>
              </a:solidFill>
            </a:endParaRPr>
          </a:p>
        </p:txBody>
      </p:sp>
      <p:sp>
        <p:nvSpPr>
          <p:cNvPr id="18" name="Freeform 17"/>
          <p:cNvSpPr/>
          <p:nvPr/>
        </p:nvSpPr>
        <p:spPr>
          <a:xfrm flipV="1">
            <a:off x="7543799" y="2849638"/>
            <a:ext cx="107577" cy="497558"/>
          </a:xfrm>
          <a:custGeom>
            <a:avLst/>
            <a:gdLst>
              <a:gd name="connsiteX0" fmla="*/ 887506 w 908603"/>
              <a:gd name="connsiteY0" fmla="*/ 806823 h 806823"/>
              <a:gd name="connsiteX1" fmla="*/ 793377 w 908603"/>
              <a:gd name="connsiteY1" fmla="*/ 188258 h 806823"/>
              <a:gd name="connsiteX2" fmla="*/ 0 w 908603"/>
              <a:gd name="connsiteY2" fmla="*/ 0 h 806823"/>
              <a:gd name="connsiteX3" fmla="*/ 0 w 908603"/>
              <a:gd name="connsiteY3" fmla="*/ 0 h 806823"/>
            </a:gdLst>
            <a:ahLst/>
            <a:cxnLst>
              <a:cxn ang="0">
                <a:pos x="connsiteX0" y="connsiteY0"/>
              </a:cxn>
              <a:cxn ang="0">
                <a:pos x="connsiteX1" y="connsiteY1"/>
              </a:cxn>
              <a:cxn ang="0">
                <a:pos x="connsiteX2" y="connsiteY2"/>
              </a:cxn>
              <a:cxn ang="0">
                <a:pos x="connsiteX3" y="connsiteY3"/>
              </a:cxn>
            </a:cxnLst>
            <a:rect l="l" t="t" r="r" b="b"/>
            <a:pathLst>
              <a:path w="908603" h="806823">
                <a:moveTo>
                  <a:pt x="887506" y="806823"/>
                </a:moveTo>
                <a:cubicBezTo>
                  <a:pt x="914400" y="564775"/>
                  <a:pt x="941295" y="322728"/>
                  <a:pt x="793377" y="188258"/>
                </a:cubicBezTo>
                <a:cubicBezTo>
                  <a:pt x="645459" y="53788"/>
                  <a:pt x="0" y="0"/>
                  <a:pt x="0" y="0"/>
                </a:cubicBezTo>
                <a:lnTo>
                  <a:pt x="0" y="0"/>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0" name="TextBox 19"/>
          <p:cNvSpPr txBox="1"/>
          <p:nvPr/>
        </p:nvSpPr>
        <p:spPr>
          <a:xfrm>
            <a:off x="4088696" y="1760087"/>
            <a:ext cx="2312894" cy="1200329"/>
          </a:xfrm>
          <a:prstGeom prst="rect">
            <a:avLst/>
          </a:prstGeom>
          <a:noFill/>
        </p:spPr>
        <p:txBody>
          <a:bodyPr wrap="square" rtlCol="0">
            <a:spAutoFit/>
          </a:bodyPr>
          <a:lstStyle/>
          <a:p>
            <a:r>
              <a:rPr lang="en-US" i="1" dirty="0" smtClean="0">
                <a:solidFill>
                  <a:srgbClr val="000000"/>
                </a:solidFill>
              </a:rPr>
              <a:t>Y</a:t>
            </a:r>
            <a:r>
              <a:rPr lang="en-US" dirty="0" smtClean="0">
                <a:solidFill>
                  <a:srgbClr val="000000"/>
                </a:solidFill>
              </a:rPr>
              <a:t> is from a normal distribution with mean </a:t>
            </a:r>
            <a:r>
              <a:rPr lang="en-US" kern="0" dirty="0" err="1" smtClean="0">
                <a:solidFill>
                  <a:srgbClr val="000000"/>
                </a:solidFill>
                <a:sym typeface="Arial"/>
              </a:rPr>
              <a:t>θ</a:t>
            </a:r>
            <a:r>
              <a:rPr lang="en-US" i="1" kern="0" dirty="0" err="1" smtClean="0">
                <a:solidFill>
                  <a:srgbClr val="000000"/>
                </a:solidFill>
                <a:sym typeface="Arial"/>
              </a:rPr>
              <a:t>x</a:t>
            </a:r>
            <a:r>
              <a:rPr lang="en-US" i="1" kern="0" dirty="0" smtClean="0">
                <a:solidFill>
                  <a:srgbClr val="000000"/>
                </a:solidFill>
                <a:sym typeface="Arial"/>
              </a:rPr>
              <a:t> </a:t>
            </a:r>
            <a:r>
              <a:rPr lang="en-US" kern="0" dirty="0" smtClean="0">
                <a:solidFill>
                  <a:srgbClr val="000000"/>
                </a:solidFill>
                <a:sym typeface="Arial"/>
              </a:rPr>
              <a:t>and variance </a:t>
            </a:r>
            <a:r>
              <a:rPr lang="en-US" i="1" kern="0" dirty="0" smtClean="0">
                <a:solidFill>
                  <a:srgbClr val="000000"/>
                </a:solidFill>
                <a:sym typeface="Arial"/>
              </a:rPr>
              <a:t>σ</a:t>
            </a:r>
            <a:r>
              <a:rPr lang="en-US" i="1" kern="0" baseline="30000" dirty="0" smtClean="0">
                <a:solidFill>
                  <a:srgbClr val="000000"/>
                </a:solidFill>
                <a:sym typeface="Arial"/>
              </a:rPr>
              <a:t>2</a:t>
            </a:r>
            <a:endParaRPr lang="en-US" dirty="0">
              <a:solidFill>
                <a:srgbClr val="000000"/>
              </a:solidFill>
            </a:endParaRPr>
          </a:p>
        </p:txBody>
      </p:sp>
      <p:sp>
        <p:nvSpPr>
          <p:cNvPr id="21" name="Freeform 20"/>
          <p:cNvSpPr/>
          <p:nvPr/>
        </p:nvSpPr>
        <p:spPr>
          <a:xfrm rot="5400000" flipH="1" flipV="1">
            <a:off x="2958932" y="1505493"/>
            <a:ext cx="496387" cy="1573304"/>
          </a:xfrm>
          <a:custGeom>
            <a:avLst/>
            <a:gdLst>
              <a:gd name="connsiteX0" fmla="*/ 887506 w 908603"/>
              <a:gd name="connsiteY0" fmla="*/ 806823 h 806823"/>
              <a:gd name="connsiteX1" fmla="*/ 793377 w 908603"/>
              <a:gd name="connsiteY1" fmla="*/ 188258 h 806823"/>
              <a:gd name="connsiteX2" fmla="*/ 0 w 908603"/>
              <a:gd name="connsiteY2" fmla="*/ 0 h 806823"/>
              <a:gd name="connsiteX3" fmla="*/ 0 w 908603"/>
              <a:gd name="connsiteY3" fmla="*/ 0 h 806823"/>
            </a:gdLst>
            <a:ahLst/>
            <a:cxnLst>
              <a:cxn ang="0">
                <a:pos x="connsiteX0" y="connsiteY0"/>
              </a:cxn>
              <a:cxn ang="0">
                <a:pos x="connsiteX1" y="connsiteY1"/>
              </a:cxn>
              <a:cxn ang="0">
                <a:pos x="connsiteX2" y="connsiteY2"/>
              </a:cxn>
              <a:cxn ang="0">
                <a:pos x="connsiteX3" y="connsiteY3"/>
              </a:cxn>
            </a:cxnLst>
            <a:rect l="l" t="t" r="r" b="b"/>
            <a:pathLst>
              <a:path w="908603" h="806823">
                <a:moveTo>
                  <a:pt x="887506" y="806823"/>
                </a:moveTo>
                <a:cubicBezTo>
                  <a:pt x="914400" y="564775"/>
                  <a:pt x="941295" y="322728"/>
                  <a:pt x="793377" y="188258"/>
                </a:cubicBezTo>
                <a:cubicBezTo>
                  <a:pt x="645459" y="53788"/>
                  <a:pt x="0" y="0"/>
                  <a:pt x="0" y="0"/>
                </a:cubicBezTo>
                <a:lnTo>
                  <a:pt x="0" y="0"/>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pic>
        <p:nvPicPr>
          <p:cNvPr id="24" name="Picture 23"/>
          <p:cNvPicPr>
            <a:picLocks noChangeAspect="1"/>
          </p:cNvPicPr>
          <p:nvPr/>
        </p:nvPicPr>
        <p:blipFill>
          <a:blip r:embed="rId4"/>
          <a:stretch>
            <a:fillRect/>
          </a:stretch>
        </p:blipFill>
        <p:spPr>
          <a:xfrm>
            <a:off x="995081" y="3390274"/>
            <a:ext cx="7404100" cy="1041400"/>
          </a:xfrm>
          <a:prstGeom prst="rect">
            <a:avLst/>
          </a:prstGeom>
        </p:spPr>
      </p:pic>
      <p:sp>
        <p:nvSpPr>
          <p:cNvPr id="35" name="Rectangle 34"/>
          <p:cNvSpPr/>
          <p:nvPr/>
        </p:nvSpPr>
        <p:spPr>
          <a:xfrm>
            <a:off x="3450968" y="3592498"/>
            <a:ext cx="905877" cy="50657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endParaRPr>
          </a:p>
        </p:txBody>
      </p:sp>
    </p:spTree>
    <p:extLst>
      <p:ext uri="{BB962C8B-B14F-4D97-AF65-F5344CB8AC3E}">
        <p14:creationId xmlns:p14="http://schemas.microsoft.com/office/powerpoint/2010/main" val="4446907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164977"/>
            <a:ext cx="9144000" cy="1143000"/>
          </a:xfrm>
        </p:spPr>
        <p:txBody>
          <a:bodyPr/>
          <a:lstStyle/>
          <a:p>
            <a:pPr algn="ctr"/>
            <a:r>
              <a:rPr lang="en-US" dirty="0" smtClean="0">
                <a:solidFill>
                  <a:schemeClr val="bg1"/>
                </a:solidFill>
              </a:rPr>
              <a:t>Finding the maximum likelihood parameters in </a:t>
            </a:r>
            <a:r>
              <a:rPr lang="en-US" dirty="0" err="1" smtClean="0">
                <a:solidFill>
                  <a:schemeClr val="bg1"/>
                </a:solidFill>
              </a:rPr>
              <a:t>jupyter</a:t>
            </a:r>
            <a:r>
              <a:rPr lang="en-US" dirty="0" smtClean="0">
                <a:solidFill>
                  <a:schemeClr val="bg1"/>
                </a:solidFill>
              </a:rPr>
              <a:t> notebook</a:t>
            </a:r>
            <a:r>
              <a:rPr lang="mr-IN" dirty="0" smtClean="0">
                <a:solidFill>
                  <a:schemeClr val="bg1"/>
                </a:solidFill>
              </a:rPr>
              <a:t>…</a:t>
            </a:r>
            <a:endParaRPr lang="en-US" dirty="0">
              <a:solidFill>
                <a:schemeClr val="bg1"/>
              </a:solidFill>
            </a:endParaRPr>
          </a:p>
        </p:txBody>
      </p:sp>
    </p:spTree>
    <p:extLst>
      <p:ext uri="{BB962C8B-B14F-4D97-AF65-F5344CB8AC3E}">
        <p14:creationId xmlns:p14="http://schemas.microsoft.com/office/powerpoint/2010/main" val="85824211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83359" y="2550552"/>
            <a:ext cx="6630831" cy="3315416"/>
          </a:xfrm>
          <a:prstGeom prst="rect">
            <a:avLst/>
          </a:prstGeom>
        </p:spPr>
      </p:pic>
      <p:sp>
        <p:nvSpPr>
          <p:cNvPr id="2" name="Title 1"/>
          <p:cNvSpPr>
            <a:spLocks noGrp="1"/>
          </p:cNvSpPr>
          <p:nvPr>
            <p:ph type="title"/>
          </p:nvPr>
        </p:nvSpPr>
        <p:spPr>
          <a:xfrm>
            <a:off x="0" y="-1"/>
            <a:ext cx="9144000" cy="1906617"/>
          </a:xfrm>
        </p:spPr>
        <p:txBody>
          <a:bodyPr/>
          <a:lstStyle/>
          <a:p>
            <a:r>
              <a:rPr lang="en-US" sz="4000" dirty="0" smtClean="0"/>
              <a:t>Inference picks the distribution from the family specified by the model that is most likely, given the data</a:t>
            </a:r>
            <a:endParaRPr lang="en-US" sz="4000" dirty="0"/>
          </a:p>
        </p:txBody>
      </p:sp>
      <p:sp>
        <p:nvSpPr>
          <p:cNvPr id="16" name="Rectangle 15"/>
          <p:cNvSpPr/>
          <p:nvPr/>
        </p:nvSpPr>
        <p:spPr>
          <a:xfrm>
            <a:off x="4364989" y="2184766"/>
            <a:ext cx="548802" cy="369332"/>
          </a:xfrm>
          <a:prstGeom prst="rect">
            <a:avLst/>
          </a:prstGeom>
        </p:spPr>
        <p:txBody>
          <a:bodyPr wrap="square">
            <a:spAutoFit/>
          </a:bodyPr>
          <a:lstStyle/>
          <a:p>
            <a:r>
              <a:rPr lang="en-US" kern="0">
                <a:solidFill>
                  <a:srgbClr val="000000"/>
                </a:solidFill>
                <a:sym typeface="Arial"/>
              </a:rPr>
              <a:t>θ</a:t>
            </a:r>
            <a:endParaRPr lang="en-US" dirty="0">
              <a:solidFill>
                <a:srgbClr val="000000"/>
              </a:solidFill>
            </a:endParaRPr>
          </a:p>
        </p:txBody>
      </p:sp>
      <p:sp>
        <p:nvSpPr>
          <p:cNvPr id="17" name="Rectangle 16"/>
          <p:cNvSpPr/>
          <p:nvPr/>
        </p:nvSpPr>
        <p:spPr>
          <a:xfrm>
            <a:off x="7511447" y="3007509"/>
            <a:ext cx="548802" cy="369332"/>
          </a:xfrm>
          <a:prstGeom prst="rect">
            <a:avLst/>
          </a:prstGeom>
        </p:spPr>
        <p:txBody>
          <a:bodyPr wrap="square">
            <a:spAutoFit/>
          </a:bodyPr>
          <a:lstStyle/>
          <a:p>
            <a:r>
              <a:rPr lang="en-US" i="1" kern="0">
                <a:solidFill>
                  <a:srgbClr val="000000"/>
                </a:solidFill>
                <a:sym typeface="Arial"/>
              </a:rPr>
              <a:t>σ</a:t>
            </a:r>
            <a:endParaRPr lang="en-US" dirty="0">
              <a:solidFill>
                <a:srgbClr val="000000"/>
              </a:solidFill>
            </a:endParaRPr>
          </a:p>
        </p:txBody>
      </p:sp>
      <p:sp>
        <p:nvSpPr>
          <p:cNvPr id="3" name="Rectangle 2"/>
          <p:cNvSpPr/>
          <p:nvPr/>
        </p:nvSpPr>
        <p:spPr>
          <a:xfrm>
            <a:off x="6306672" y="2756647"/>
            <a:ext cx="1048870" cy="1344706"/>
          </a:xfrm>
          <a:prstGeom prst="rect">
            <a:avLst/>
          </a:prstGeom>
          <a:no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2" name="Rectangle 21"/>
          <p:cNvSpPr/>
          <p:nvPr/>
        </p:nvSpPr>
        <p:spPr>
          <a:xfrm>
            <a:off x="6306672" y="4257636"/>
            <a:ext cx="1048870" cy="1269106"/>
          </a:xfrm>
          <a:prstGeom prst="rect">
            <a:avLst/>
          </a:prstGeom>
          <a:noFill/>
          <a:ln w="635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3" name="Rectangle 22"/>
          <p:cNvSpPr/>
          <p:nvPr/>
        </p:nvSpPr>
        <p:spPr>
          <a:xfrm>
            <a:off x="5249488" y="2832247"/>
            <a:ext cx="941620" cy="1269106"/>
          </a:xfrm>
          <a:prstGeom prst="rect">
            <a:avLst/>
          </a:prstGeom>
          <a:noFill/>
          <a:ln w="635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 name="Rectangle 23"/>
          <p:cNvSpPr/>
          <p:nvPr/>
        </p:nvSpPr>
        <p:spPr>
          <a:xfrm>
            <a:off x="5249488" y="4252554"/>
            <a:ext cx="941620" cy="1269106"/>
          </a:xfrm>
          <a:prstGeom prst="rect">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5" name="Rectangle 24"/>
          <p:cNvSpPr/>
          <p:nvPr/>
        </p:nvSpPr>
        <p:spPr>
          <a:xfrm>
            <a:off x="4141686" y="4252554"/>
            <a:ext cx="941620" cy="1269106"/>
          </a:xfrm>
          <a:prstGeom prst="rect">
            <a:avLst/>
          </a:prstGeom>
          <a:noFill/>
          <a:ln w="476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6" name="Rectangle 25"/>
          <p:cNvSpPr/>
          <p:nvPr/>
        </p:nvSpPr>
        <p:spPr>
          <a:xfrm>
            <a:off x="4125069" y="2832247"/>
            <a:ext cx="941620" cy="1269106"/>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 name="Rectangle 26"/>
          <p:cNvSpPr/>
          <p:nvPr/>
        </p:nvSpPr>
        <p:spPr>
          <a:xfrm>
            <a:off x="3025576" y="2832247"/>
            <a:ext cx="941620" cy="1269106"/>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 name="Rectangle 27"/>
          <p:cNvSpPr/>
          <p:nvPr/>
        </p:nvSpPr>
        <p:spPr>
          <a:xfrm>
            <a:off x="3025576" y="4252554"/>
            <a:ext cx="941620" cy="1269106"/>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9" name="Rectangle 28"/>
          <p:cNvSpPr/>
          <p:nvPr/>
        </p:nvSpPr>
        <p:spPr>
          <a:xfrm>
            <a:off x="1901157" y="4252554"/>
            <a:ext cx="958237" cy="1269106"/>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0" name="Rectangle 29"/>
          <p:cNvSpPr/>
          <p:nvPr/>
        </p:nvSpPr>
        <p:spPr>
          <a:xfrm>
            <a:off x="1901157" y="2832247"/>
            <a:ext cx="966546" cy="1269106"/>
          </a:xfrm>
          <a:prstGeom prst="rect">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1" name="Rectangle 30"/>
          <p:cNvSpPr/>
          <p:nvPr/>
        </p:nvSpPr>
        <p:spPr>
          <a:xfrm flipV="1">
            <a:off x="3616598" y="6138372"/>
            <a:ext cx="955402" cy="45719"/>
          </a:xfrm>
          <a:prstGeom prst="rect">
            <a:avLst/>
          </a:prstGeom>
          <a:noFill/>
          <a:ln w="476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8" name="TextBox 17"/>
          <p:cNvSpPr txBox="1"/>
          <p:nvPr/>
        </p:nvSpPr>
        <p:spPr>
          <a:xfrm>
            <a:off x="4612496" y="5973973"/>
            <a:ext cx="1223412" cy="369332"/>
          </a:xfrm>
          <a:prstGeom prst="rect">
            <a:avLst/>
          </a:prstGeom>
          <a:noFill/>
        </p:spPr>
        <p:txBody>
          <a:bodyPr wrap="none" rtlCol="0">
            <a:spAutoFit/>
          </a:bodyPr>
          <a:lstStyle/>
          <a:p>
            <a:r>
              <a:rPr lang="en-US" dirty="0" smtClean="0">
                <a:solidFill>
                  <a:srgbClr val="000000"/>
                </a:solidFill>
              </a:rPr>
              <a:t>Likelihood</a:t>
            </a:r>
            <a:endParaRPr lang="en-US" dirty="0">
              <a:solidFill>
                <a:srgbClr val="000000"/>
              </a:solidFill>
            </a:endParaRPr>
          </a:p>
        </p:txBody>
      </p:sp>
    </p:spTree>
    <p:extLst>
      <p:ext uri="{BB962C8B-B14F-4D97-AF65-F5344CB8AC3E}">
        <p14:creationId xmlns:p14="http://schemas.microsoft.com/office/powerpoint/2010/main" val="5053830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care about inferential analysis?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944" y="952272"/>
            <a:ext cx="7855411" cy="5435600"/>
          </a:xfrm>
          <a:prstGeom prst="rect">
            <a:avLst/>
          </a:prstGeom>
        </p:spPr>
      </p:pic>
      <p:sp>
        <p:nvSpPr>
          <p:cNvPr id="4" name="Rectangle 3"/>
          <p:cNvSpPr/>
          <p:nvPr/>
        </p:nvSpPr>
        <p:spPr>
          <a:xfrm>
            <a:off x="1379095" y="1702613"/>
            <a:ext cx="3507698" cy="2383437"/>
          </a:xfrm>
          <a:prstGeom prst="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1905036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144000" cy="1479176"/>
          </a:xfrm>
        </p:spPr>
        <p:txBody>
          <a:bodyPr/>
          <a:lstStyle/>
          <a:p>
            <a:pPr algn="ctr"/>
            <a:r>
              <a:rPr lang="en-US" sz="4000" dirty="0" smtClean="0"/>
              <a:t>For some common models, the MLE can be computed analytically:</a:t>
            </a:r>
            <a:endParaRPr lang="en-US" sz="4000" dirty="0"/>
          </a:p>
        </p:txBody>
      </p:sp>
      <p:pic>
        <p:nvPicPr>
          <p:cNvPr id="4" name="Picture 3"/>
          <p:cNvPicPr>
            <a:picLocks noChangeAspect="1"/>
          </p:cNvPicPr>
          <p:nvPr/>
        </p:nvPicPr>
        <p:blipFill rotWithShape="1">
          <a:blip r:embed="rId2"/>
          <a:srcRect b="79459"/>
          <a:stretch/>
        </p:blipFill>
        <p:spPr>
          <a:xfrm>
            <a:off x="567764" y="1886533"/>
            <a:ext cx="5635812" cy="345140"/>
          </a:xfrm>
          <a:prstGeom prst="rect">
            <a:avLst/>
          </a:prstGeom>
        </p:spPr>
      </p:pic>
      <p:pic>
        <p:nvPicPr>
          <p:cNvPr id="5" name="Picture 4"/>
          <p:cNvPicPr>
            <a:picLocks noChangeAspect="1"/>
          </p:cNvPicPr>
          <p:nvPr/>
        </p:nvPicPr>
        <p:blipFill rotWithShape="1">
          <a:blip r:embed="rId3"/>
          <a:srcRect b="59238"/>
          <a:stretch/>
        </p:blipFill>
        <p:spPr>
          <a:xfrm>
            <a:off x="729130" y="4136572"/>
            <a:ext cx="4957630" cy="714398"/>
          </a:xfrm>
          <a:prstGeom prst="rect">
            <a:avLst/>
          </a:prstGeom>
        </p:spPr>
      </p:pic>
      <p:sp>
        <p:nvSpPr>
          <p:cNvPr id="6" name="TextBox 5"/>
          <p:cNvSpPr txBox="1"/>
          <p:nvPr/>
        </p:nvSpPr>
        <p:spPr>
          <a:xfrm>
            <a:off x="6306671" y="1739153"/>
            <a:ext cx="2837329" cy="584775"/>
          </a:xfrm>
          <a:prstGeom prst="rect">
            <a:avLst/>
          </a:prstGeom>
          <a:noFill/>
        </p:spPr>
        <p:txBody>
          <a:bodyPr wrap="square" rtlCol="0">
            <a:spAutoFit/>
          </a:bodyPr>
          <a:lstStyle/>
          <a:p>
            <a:r>
              <a:rPr lang="en-US" sz="1600" dirty="0" smtClean="0">
                <a:solidFill>
                  <a:srgbClr val="000000"/>
                </a:solidFill>
              </a:rPr>
              <a:t>Gaussian linear model with fixed </a:t>
            </a:r>
            <a:r>
              <a:rPr lang="en-US" sz="1600" i="1" kern="0" dirty="0">
                <a:solidFill>
                  <a:srgbClr val="000000"/>
                </a:solidFill>
                <a:sym typeface="Arial"/>
              </a:rPr>
              <a:t>σ</a:t>
            </a:r>
            <a:r>
              <a:rPr lang="en-US" sz="1600" i="1" kern="0" baseline="30000" dirty="0">
                <a:solidFill>
                  <a:srgbClr val="000000"/>
                </a:solidFill>
                <a:sym typeface="Arial"/>
              </a:rPr>
              <a:t>2</a:t>
            </a:r>
            <a:endParaRPr lang="en-US" sz="1600" dirty="0">
              <a:solidFill>
                <a:srgbClr val="000000"/>
              </a:solidFill>
            </a:endParaRPr>
          </a:p>
        </p:txBody>
      </p:sp>
      <p:sp>
        <p:nvSpPr>
          <p:cNvPr id="7" name="TextBox 6"/>
          <p:cNvSpPr txBox="1"/>
          <p:nvPr/>
        </p:nvSpPr>
        <p:spPr>
          <a:xfrm>
            <a:off x="6306670" y="2322294"/>
            <a:ext cx="2837330" cy="584775"/>
          </a:xfrm>
          <a:prstGeom prst="rect">
            <a:avLst/>
          </a:prstGeom>
          <a:noFill/>
        </p:spPr>
        <p:txBody>
          <a:bodyPr wrap="square" rtlCol="0">
            <a:spAutoFit/>
          </a:bodyPr>
          <a:lstStyle/>
          <a:p>
            <a:r>
              <a:rPr lang="en-US" sz="1600" dirty="0" smtClean="0">
                <a:solidFill>
                  <a:srgbClr val="000000"/>
                </a:solidFill>
              </a:rPr>
              <a:t>Probability density function, given parameters</a:t>
            </a:r>
            <a:endParaRPr lang="en-US" sz="1600" dirty="0">
              <a:solidFill>
                <a:srgbClr val="000000"/>
              </a:solidFill>
            </a:endParaRPr>
          </a:p>
        </p:txBody>
      </p:sp>
      <p:sp>
        <p:nvSpPr>
          <p:cNvPr id="8" name="TextBox 7"/>
          <p:cNvSpPr txBox="1"/>
          <p:nvPr/>
        </p:nvSpPr>
        <p:spPr>
          <a:xfrm>
            <a:off x="6306671" y="3151656"/>
            <a:ext cx="2837329" cy="338554"/>
          </a:xfrm>
          <a:prstGeom prst="rect">
            <a:avLst/>
          </a:prstGeom>
          <a:noFill/>
        </p:spPr>
        <p:txBody>
          <a:bodyPr wrap="square" rtlCol="0">
            <a:spAutoFit/>
          </a:bodyPr>
          <a:lstStyle/>
          <a:p>
            <a:r>
              <a:rPr lang="en-US" sz="1600" smtClean="0">
                <a:solidFill>
                  <a:srgbClr val="000000"/>
                </a:solidFill>
              </a:rPr>
              <a:t>Log-likelihood function</a:t>
            </a:r>
            <a:endParaRPr lang="en-US" sz="1600" dirty="0">
              <a:solidFill>
                <a:srgbClr val="000000"/>
              </a:solidFill>
            </a:endParaRPr>
          </a:p>
        </p:txBody>
      </p:sp>
      <p:sp>
        <p:nvSpPr>
          <p:cNvPr id="9" name="TextBox 8"/>
          <p:cNvSpPr txBox="1"/>
          <p:nvPr/>
        </p:nvSpPr>
        <p:spPr>
          <a:xfrm>
            <a:off x="5836024" y="4167307"/>
            <a:ext cx="3307975" cy="584775"/>
          </a:xfrm>
          <a:prstGeom prst="rect">
            <a:avLst/>
          </a:prstGeom>
          <a:noFill/>
        </p:spPr>
        <p:txBody>
          <a:bodyPr wrap="square" rtlCol="0">
            <a:spAutoFit/>
          </a:bodyPr>
          <a:lstStyle/>
          <a:p>
            <a:r>
              <a:rPr lang="en-US" sz="1600" dirty="0" smtClean="0">
                <a:solidFill>
                  <a:srgbClr val="000000"/>
                </a:solidFill>
              </a:rPr>
              <a:t>Maximizing log-likelihood </a:t>
            </a:r>
            <a:r>
              <a:rPr lang="en-US" sz="1600" dirty="0">
                <a:solidFill>
                  <a:srgbClr val="000000"/>
                </a:solidFill>
              </a:rPr>
              <a:t>(convex)</a:t>
            </a:r>
          </a:p>
          <a:p>
            <a:r>
              <a:rPr lang="en-US" sz="1600" dirty="0" smtClean="0">
                <a:solidFill>
                  <a:srgbClr val="000000"/>
                </a:solidFill>
              </a:rPr>
              <a:t> is finding where derivative is zero</a:t>
            </a:r>
            <a:endParaRPr lang="en-US" sz="1600" dirty="0">
              <a:solidFill>
                <a:srgbClr val="000000"/>
              </a:solidFill>
            </a:endParaRPr>
          </a:p>
        </p:txBody>
      </p:sp>
      <p:sp>
        <p:nvSpPr>
          <p:cNvPr id="10" name="TextBox 9"/>
          <p:cNvSpPr txBox="1"/>
          <p:nvPr/>
        </p:nvSpPr>
        <p:spPr>
          <a:xfrm>
            <a:off x="5836025" y="4932840"/>
            <a:ext cx="3307975" cy="338554"/>
          </a:xfrm>
          <a:prstGeom prst="rect">
            <a:avLst/>
          </a:prstGeom>
          <a:noFill/>
        </p:spPr>
        <p:txBody>
          <a:bodyPr wrap="square" rtlCol="0">
            <a:spAutoFit/>
          </a:bodyPr>
          <a:lstStyle/>
          <a:p>
            <a:r>
              <a:rPr lang="en-US" sz="1600" dirty="0" smtClean="0">
                <a:solidFill>
                  <a:srgbClr val="000000"/>
                </a:solidFill>
              </a:rPr>
              <a:t>Calculate derivative, set </a:t>
            </a:r>
            <a:r>
              <a:rPr lang="en-US" sz="1600" smtClean="0">
                <a:solidFill>
                  <a:srgbClr val="000000"/>
                </a:solidFill>
              </a:rPr>
              <a:t>to zero</a:t>
            </a:r>
            <a:endParaRPr lang="en-US" sz="1600" dirty="0">
              <a:solidFill>
                <a:srgbClr val="000000"/>
              </a:solidFill>
            </a:endParaRPr>
          </a:p>
        </p:txBody>
      </p:sp>
      <p:sp>
        <p:nvSpPr>
          <p:cNvPr id="11" name="TextBox 10"/>
          <p:cNvSpPr txBox="1"/>
          <p:nvPr/>
        </p:nvSpPr>
        <p:spPr>
          <a:xfrm>
            <a:off x="5836025" y="5429179"/>
            <a:ext cx="3307975" cy="338554"/>
          </a:xfrm>
          <a:prstGeom prst="rect">
            <a:avLst/>
          </a:prstGeom>
          <a:noFill/>
        </p:spPr>
        <p:txBody>
          <a:bodyPr wrap="square" rtlCol="0">
            <a:spAutoFit/>
          </a:bodyPr>
          <a:lstStyle/>
          <a:p>
            <a:r>
              <a:rPr lang="en-US" sz="1600" dirty="0" smtClean="0">
                <a:solidFill>
                  <a:srgbClr val="000000"/>
                </a:solidFill>
              </a:rPr>
              <a:t>Solve for parameter</a:t>
            </a:r>
            <a:endParaRPr lang="en-US" sz="1600" dirty="0">
              <a:solidFill>
                <a:srgbClr val="000000"/>
              </a:solidFill>
            </a:endParaRPr>
          </a:p>
        </p:txBody>
      </p:sp>
      <p:pic>
        <p:nvPicPr>
          <p:cNvPr id="12" name="Picture 11"/>
          <p:cNvPicPr>
            <a:picLocks noChangeAspect="1"/>
          </p:cNvPicPr>
          <p:nvPr/>
        </p:nvPicPr>
        <p:blipFill rotWithShape="1">
          <a:blip r:embed="rId2"/>
          <a:srcRect t="21367" b="42550"/>
          <a:stretch/>
        </p:blipFill>
        <p:spPr>
          <a:xfrm>
            <a:off x="567764" y="2370435"/>
            <a:ext cx="5635812" cy="606283"/>
          </a:xfrm>
          <a:prstGeom prst="rect">
            <a:avLst/>
          </a:prstGeom>
        </p:spPr>
      </p:pic>
      <p:pic>
        <p:nvPicPr>
          <p:cNvPr id="13" name="Picture 12"/>
          <p:cNvPicPr>
            <a:picLocks noChangeAspect="1"/>
          </p:cNvPicPr>
          <p:nvPr/>
        </p:nvPicPr>
        <p:blipFill rotWithShape="1">
          <a:blip r:embed="rId2"/>
          <a:srcRect t="57771"/>
          <a:stretch/>
        </p:blipFill>
        <p:spPr>
          <a:xfrm>
            <a:off x="0" y="2907069"/>
            <a:ext cx="5635812" cy="709550"/>
          </a:xfrm>
          <a:prstGeom prst="rect">
            <a:avLst/>
          </a:prstGeom>
        </p:spPr>
      </p:pic>
      <p:pic>
        <p:nvPicPr>
          <p:cNvPr id="14" name="Picture 13"/>
          <p:cNvPicPr>
            <a:picLocks noChangeAspect="1"/>
          </p:cNvPicPr>
          <p:nvPr/>
        </p:nvPicPr>
        <p:blipFill rotWithShape="1">
          <a:blip r:embed="rId3"/>
          <a:srcRect t="41810" b="33273"/>
          <a:stretch/>
        </p:blipFill>
        <p:spPr>
          <a:xfrm>
            <a:off x="878394" y="4897206"/>
            <a:ext cx="4957630" cy="436689"/>
          </a:xfrm>
          <a:prstGeom prst="rect">
            <a:avLst/>
          </a:prstGeom>
        </p:spPr>
      </p:pic>
      <p:pic>
        <p:nvPicPr>
          <p:cNvPr id="15" name="Picture 14"/>
          <p:cNvPicPr>
            <a:picLocks noChangeAspect="1"/>
          </p:cNvPicPr>
          <p:nvPr/>
        </p:nvPicPr>
        <p:blipFill rotWithShape="1">
          <a:blip r:embed="rId3"/>
          <a:srcRect t="68303" b="-1"/>
          <a:stretch/>
        </p:blipFill>
        <p:spPr>
          <a:xfrm>
            <a:off x="758986" y="5479019"/>
            <a:ext cx="4957630" cy="555528"/>
          </a:xfrm>
          <a:prstGeom prst="rect">
            <a:avLst/>
          </a:prstGeom>
        </p:spPr>
      </p:pic>
    </p:spTree>
    <p:extLst>
      <p:ext uri="{BB962C8B-B14F-4D97-AF65-F5344CB8AC3E}">
        <p14:creationId xmlns:p14="http://schemas.microsoft.com/office/powerpoint/2010/main" val="750996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pPr algn="ctr"/>
            <a:r>
              <a:rPr lang="en-US" sz="4000" dirty="0" smtClean="0"/>
              <a:t>How precise are our estimates?</a:t>
            </a:r>
            <a:endParaRPr lang="en-US" sz="4000" dirty="0"/>
          </a:p>
        </p:txBody>
      </p:sp>
    </p:spTree>
    <p:extLst>
      <p:ext uri="{BB962C8B-B14F-4D97-AF65-F5344CB8AC3E}">
        <p14:creationId xmlns:p14="http://schemas.microsoft.com/office/powerpoint/2010/main" val="12322105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860819" y="436819"/>
            <a:ext cx="2447926" cy="3176762"/>
            <a:chOff x="6177441" y="1585910"/>
            <a:chExt cx="2447926" cy="3176762"/>
          </a:xfrm>
        </p:grpSpPr>
        <p:sp>
          <p:nvSpPr>
            <p:cNvPr id="2" name="Rectangle 1"/>
            <p:cNvSpPr/>
            <p:nvPr/>
          </p:nvSpPr>
          <p:spPr>
            <a:xfrm>
              <a:off x="6177441" y="1585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5" name="Rectangle 34"/>
            <p:cNvSpPr/>
            <p:nvPr/>
          </p:nvSpPr>
          <p:spPr>
            <a:xfrm>
              <a:off x="6329841" y="17383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6" name="Rectangle 35"/>
            <p:cNvSpPr/>
            <p:nvPr/>
          </p:nvSpPr>
          <p:spPr>
            <a:xfrm>
              <a:off x="6482241" y="18907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7" name="Rectangle 36"/>
            <p:cNvSpPr/>
            <p:nvPr/>
          </p:nvSpPr>
          <p:spPr>
            <a:xfrm>
              <a:off x="6634641" y="2043110"/>
              <a:ext cx="1381126" cy="2109962"/>
            </a:xfrm>
            <a:prstGeom prst="rect">
              <a:avLst/>
            </a:prstGeom>
            <a:solidFill>
              <a:schemeClr val="bg2">
                <a:lumMod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8" name="Rectangle 37"/>
            <p:cNvSpPr/>
            <p:nvPr/>
          </p:nvSpPr>
          <p:spPr>
            <a:xfrm>
              <a:off x="6787041" y="21955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4" name="Rectangle 43"/>
            <p:cNvSpPr/>
            <p:nvPr/>
          </p:nvSpPr>
          <p:spPr>
            <a:xfrm>
              <a:off x="6939441" y="2347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5" name="Rectangle 44"/>
            <p:cNvSpPr/>
            <p:nvPr/>
          </p:nvSpPr>
          <p:spPr>
            <a:xfrm>
              <a:off x="7091841" y="2500310"/>
              <a:ext cx="1381126" cy="2109962"/>
            </a:xfrm>
            <a:prstGeom prst="rect">
              <a:avLst/>
            </a:pr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6" name="Rectangle 45"/>
            <p:cNvSpPr/>
            <p:nvPr/>
          </p:nvSpPr>
          <p:spPr>
            <a:xfrm>
              <a:off x="7244241" y="26527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grpSp>
      <p:sp>
        <p:nvSpPr>
          <p:cNvPr id="5" name="Oval 4"/>
          <p:cNvSpPr/>
          <p:nvPr/>
        </p:nvSpPr>
        <p:spPr>
          <a:xfrm rot="5400000">
            <a:off x="1080112" y="1870049"/>
            <a:ext cx="3325749" cy="2557866"/>
          </a:xfrm>
          <a:prstGeom prst="ellipse">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b="1" dirty="0">
              <a:solidFill>
                <a:prstClr val="black"/>
              </a:solidFill>
            </a:endParaRPr>
          </a:p>
        </p:txBody>
      </p:sp>
      <p:sp>
        <p:nvSpPr>
          <p:cNvPr id="10" name="Freeform 9"/>
          <p:cNvSpPr/>
          <p:nvPr/>
        </p:nvSpPr>
        <p:spPr>
          <a:xfrm>
            <a:off x="2408907" y="1708922"/>
            <a:ext cx="776438" cy="505642"/>
          </a:xfrm>
          <a:custGeom>
            <a:avLst/>
            <a:gdLst>
              <a:gd name="connsiteX0" fmla="*/ 317913 w 776438"/>
              <a:gd name="connsiteY0" fmla="*/ 291 h 505642"/>
              <a:gd name="connsiteX1" fmla="*/ 721988 w 776438"/>
              <a:gd name="connsiteY1" fmla="*/ 115733 h 505642"/>
              <a:gd name="connsiteX2" fmla="*/ 750850 w 776438"/>
              <a:gd name="connsiteY2" fmla="*/ 389909 h 505642"/>
              <a:gd name="connsiteX3" fmla="*/ 519950 w 776438"/>
              <a:gd name="connsiteY3" fmla="*/ 505351 h 505642"/>
              <a:gd name="connsiteX4" fmla="*/ 418932 w 776438"/>
              <a:gd name="connsiteY4" fmla="*/ 361048 h 505642"/>
              <a:gd name="connsiteX5" fmla="*/ 101444 w 776438"/>
              <a:gd name="connsiteY5" fmla="*/ 361048 h 505642"/>
              <a:gd name="connsiteX6" fmla="*/ 425 w 776438"/>
              <a:gd name="connsiteY6" fmla="*/ 187884 h 505642"/>
              <a:gd name="connsiteX7" fmla="*/ 130307 w 776438"/>
              <a:gd name="connsiteY7" fmla="*/ 144594 h 505642"/>
              <a:gd name="connsiteX8" fmla="*/ 317913 w 776438"/>
              <a:gd name="connsiteY8" fmla="*/ 291 h 50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6438" h="505642">
                <a:moveTo>
                  <a:pt x="317913" y="291"/>
                </a:moveTo>
                <a:cubicBezTo>
                  <a:pt x="416526" y="-4519"/>
                  <a:pt x="649832" y="50797"/>
                  <a:pt x="721988" y="115733"/>
                </a:cubicBezTo>
                <a:cubicBezTo>
                  <a:pt x="794144" y="180669"/>
                  <a:pt x="784523" y="324973"/>
                  <a:pt x="750850" y="389909"/>
                </a:cubicBezTo>
                <a:cubicBezTo>
                  <a:pt x="717177" y="454845"/>
                  <a:pt x="575270" y="510161"/>
                  <a:pt x="519950" y="505351"/>
                </a:cubicBezTo>
                <a:cubicBezTo>
                  <a:pt x="464630" y="500541"/>
                  <a:pt x="488683" y="385099"/>
                  <a:pt x="418932" y="361048"/>
                </a:cubicBezTo>
                <a:cubicBezTo>
                  <a:pt x="349181" y="336998"/>
                  <a:pt x="171195" y="389909"/>
                  <a:pt x="101444" y="361048"/>
                </a:cubicBezTo>
                <a:cubicBezTo>
                  <a:pt x="31693" y="332187"/>
                  <a:pt x="-4385" y="223960"/>
                  <a:pt x="425" y="187884"/>
                </a:cubicBezTo>
                <a:cubicBezTo>
                  <a:pt x="5235" y="151808"/>
                  <a:pt x="82203" y="173454"/>
                  <a:pt x="130307" y="144594"/>
                </a:cubicBezTo>
                <a:cubicBezTo>
                  <a:pt x="178411" y="115734"/>
                  <a:pt x="219300" y="5101"/>
                  <a:pt x="317913" y="291"/>
                </a:cubicBezTo>
                <a:close/>
              </a:path>
            </a:pathLst>
          </a:custGeom>
          <a:solidFill>
            <a:schemeClr val="bg2">
              <a:lumMod val="9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 name="Title 3"/>
          <p:cNvSpPr>
            <a:spLocks noGrp="1"/>
          </p:cNvSpPr>
          <p:nvPr>
            <p:ph type="title"/>
          </p:nvPr>
        </p:nvSpPr>
        <p:spPr>
          <a:xfrm>
            <a:off x="17139" y="-271"/>
            <a:ext cx="4946533" cy="1143000"/>
          </a:xfrm>
        </p:spPr>
        <p:txBody>
          <a:bodyPr>
            <a:normAutofit fontScale="90000"/>
          </a:bodyPr>
          <a:lstStyle/>
          <a:p>
            <a:r>
              <a:rPr lang="en-US" sz="4000" dirty="0" smtClean="0"/>
              <a:t>The data vary, so our parameter estimate will vary too</a:t>
            </a:r>
            <a:endParaRPr lang="en-US" sz="4000" dirty="0"/>
          </a:p>
        </p:txBody>
      </p:sp>
      <p:graphicFrame>
        <p:nvGraphicFramePr>
          <p:cNvPr id="6" name="Table 5"/>
          <p:cNvGraphicFramePr>
            <a:graphicFrameLocks noGrp="1"/>
          </p:cNvGraphicFramePr>
          <p:nvPr>
            <p:extLst/>
          </p:nvPr>
        </p:nvGraphicFramePr>
        <p:xfrm>
          <a:off x="6084782" y="16569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DDD9C3"/>
                    </a:solidFill>
                  </a:tcPr>
                </a:tc>
                <a:tc>
                  <a:txBody>
                    <a:bodyPr/>
                    <a:lstStyle/>
                    <a:p>
                      <a:pPr algn="ctr"/>
                      <a:r>
                        <a:rPr lang="en-US" dirty="0" err="1" smtClean="0"/>
                        <a:t>y</a:t>
                      </a:r>
                      <a:r>
                        <a:rPr lang="en-US" baseline="-25000" dirty="0" err="1" smtClean="0"/>
                        <a:t>s</a:t>
                      </a:r>
                      <a:endParaRPr lang="en-US" dirty="0"/>
                    </a:p>
                  </a:txBody>
                  <a:tcPr marL="45720" marR="45720" anchor="ctr">
                    <a:solidFill>
                      <a:srgbClr val="DDD9C3"/>
                    </a:solidFill>
                  </a:tcPr>
                </a:tc>
              </a:tr>
              <a:tr h="229722">
                <a:tc>
                  <a:txBody>
                    <a:bodyPr/>
                    <a:lstStyle/>
                    <a:p>
                      <a:pPr algn="ctr"/>
                      <a:r>
                        <a:rPr lang="en-US" dirty="0" smtClean="0"/>
                        <a:t>0.12</a:t>
                      </a:r>
                      <a:endParaRPr lang="en-US" dirty="0"/>
                    </a:p>
                  </a:txBody>
                  <a:tcPr marL="45720" marR="45720" anchor="ctr">
                    <a:solidFill>
                      <a:srgbClr val="DDD9C3"/>
                    </a:solidFill>
                  </a:tcPr>
                </a:tc>
                <a:tc>
                  <a:txBody>
                    <a:bodyPr/>
                    <a:lstStyle/>
                    <a:p>
                      <a:pPr algn="ctr"/>
                      <a:r>
                        <a:rPr lang="en-US" dirty="0" smtClean="0"/>
                        <a:t>12</a:t>
                      </a:r>
                      <a:endParaRPr lang="en-US" dirty="0"/>
                    </a:p>
                  </a:txBody>
                  <a:tcPr marL="45720" marR="45720" anchor="ctr">
                    <a:solidFill>
                      <a:srgbClr val="DDD9C3"/>
                    </a:solidFill>
                  </a:tcPr>
                </a:tc>
              </a:tr>
              <a:tr h="645086">
                <a:tc>
                  <a:txBody>
                    <a:bodyPr/>
                    <a:lstStyle/>
                    <a:p>
                      <a:pPr algn="ctr"/>
                      <a:r>
                        <a:rPr lang="en-US" dirty="0" smtClean="0"/>
                        <a:t>…</a:t>
                      </a:r>
                      <a:endParaRPr lang="en-US" dirty="0"/>
                    </a:p>
                  </a:txBody>
                  <a:tcPr marL="45720" marR="45720" anchor="ctr">
                    <a:solidFill>
                      <a:srgbClr val="DDD9C3"/>
                    </a:solidFill>
                  </a:tcPr>
                </a:tc>
                <a:tc>
                  <a:txBody>
                    <a:bodyPr/>
                    <a:lstStyle/>
                    <a:p>
                      <a:pPr algn="ctr"/>
                      <a:r>
                        <a:rPr lang="en-US" dirty="0" smtClean="0"/>
                        <a:t>…</a:t>
                      </a:r>
                      <a:endParaRPr lang="en-US" dirty="0"/>
                    </a:p>
                  </a:txBody>
                  <a:tcPr marL="45720" marR="45720" anchor="ctr">
                    <a:solidFill>
                      <a:srgbClr val="DDD9C3"/>
                    </a:solidFill>
                  </a:tcPr>
                </a:tc>
              </a:tr>
              <a:tr h="229722">
                <a:tc>
                  <a:txBody>
                    <a:bodyPr/>
                    <a:lstStyle/>
                    <a:p>
                      <a:pPr algn="ctr"/>
                      <a:r>
                        <a:rPr lang="en-US" dirty="0" smtClean="0"/>
                        <a:t>19</a:t>
                      </a:r>
                      <a:endParaRPr lang="en-US" dirty="0"/>
                    </a:p>
                  </a:txBody>
                  <a:tcPr marL="45720" marR="45720" anchor="ctr">
                    <a:solidFill>
                      <a:srgbClr val="DDD9C3"/>
                    </a:solidFill>
                  </a:tcPr>
                </a:tc>
                <a:tc>
                  <a:txBody>
                    <a:bodyPr/>
                    <a:lstStyle/>
                    <a:p>
                      <a:pPr algn="ctr"/>
                      <a:r>
                        <a:rPr lang="en-US" dirty="0" smtClean="0"/>
                        <a:t>1435</a:t>
                      </a:r>
                      <a:endParaRPr lang="en-US" dirty="0"/>
                    </a:p>
                  </a:txBody>
                  <a:tcPr marL="45720" marR="45720" anchor="ctr">
                    <a:solidFill>
                      <a:srgbClr val="DDD9C3"/>
                    </a:solidFill>
                  </a:tcPr>
                </a:tc>
              </a:tr>
              <a:tr h="229722">
                <a:tc>
                  <a:txBody>
                    <a:bodyPr/>
                    <a:lstStyle/>
                    <a:p>
                      <a:pPr algn="ctr"/>
                      <a:r>
                        <a:rPr lang="en-US" dirty="0" smtClean="0"/>
                        <a:t>0.2</a:t>
                      </a:r>
                      <a:endParaRPr lang="en-US" dirty="0"/>
                    </a:p>
                  </a:txBody>
                  <a:tcPr marL="45720" marR="45720" anchor="ctr">
                    <a:solidFill>
                      <a:srgbClr val="DDD9C3"/>
                    </a:solidFill>
                  </a:tcPr>
                </a:tc>
                <a:tc>
                  <a:txBody>
                    <a:bodyPr/>
                    <a:lstStyle/>
                    <a:p>
                      <a:pPr algn="ctr"/>
                      <a:r>
                        <a:rPr lang="en-US" dirty="0" smtClean="0"/>
                        <a:t>13</a:t>
                      </a:r>
                      <a:endParaRPr lang="en-US" dirty="0"/>
                    </a:p>
                  </a:txBody>
                  <a:tcPr marL="45720" marR="45720" anchor="ctr">
                    <a:solidFill>
                      <a:srgbClr val="DDD9C3"/>
                    </a:solidFill>
                  </a:tcPr>
                </a:tc>
              </a:tr>
            </a:tbl>
          </a:graphicData>
        </a:graphic>
      </p:graphicFrame>
      <p:sp>
        <p:nvSpPr>
          <p:cNvPr id="8" name="Freeform 7"/>
          <p:cNvSpPr/>
          <p:nvPr/>
        </p:nvSpPr>
        <p:spPr>
          <a:xfrm>
            <a:off x="2991290" y="1462696"/>
            <a:ext cx="3452602" cy="499047"/>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1" name="Table 10"/>
          <p:cNvGraphicFramePr>
            <a:graphicFrameLocks noGrp="1"/>
          </p:cNvGraphicFramePr>
          <p:nvPr>
            <p:extLst/>
          </p:nvPr>
        </p:nvGraphicFramePr>
        <p:xfrm>
          <a:off x="6237182" y="18093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C4BD97"/>
                    </a:solidFill>
                  </a:tcPr>
                </a:tc>
                <a:tc>
                  <a:txBody>
                    <a:bodyPr/>
                    <a:lstStyle/>
                    <a:p>
                      <a:pPr algn="ctr"/>
                      <a:r>
                        <a:rPr lang="en-US" dirty="0" err="1" smtClean="0"/>
                        <a:t>y</a:t>
                      </a:r>
                      <a:r>
                        <a:rPr lang="en-US" baseline="-25000" dirty="0" err="1" smtClean="0"/>
                        <a:t>s</a:t>
                      </a:r>
                      <a:endParaRPr lang="en-US" dirty="0"/>
                    </a:p>
                  </a:txBody>
                  <a:tcPr marL="45720" marR="45720" anchor="ctr">
                    <a:solidFill>
                      <a:srgbClr val="C4BD97"/>
                    </a:solidFill>
                  </a:tcPr>
                </a:tc>
              </a:tr>
              <a:tr h="229722">
                <a:tc>
                  <a:txBody>
                    <a:bodyPr/>
                    <a:lstStyle/>
                    <a:p>
                      <a:pPr algn="ctr"/>
                      <a:r>
                        <a:rPr lang="en-US" dirty="0" smtClean="0"/>
                        <a:t>0.21</a:t>
                      </a:r>
                      <a:endParaRPr lang="en-US" dirty="0"/>
                    </a:p>
                  </a:txBody>
                  <a:tcPr marL="45720" marR="45720" anchor="ctr">
                    <a:solidFill>
                      <a:srgbClr val="C4BD97"/>
                    </a:solidFill>
                  </a:tcPr>
                </a:tc>
                <a:tc>
                  <a:txBody>
                    <a:bodyPr/>
                    <a:lstStyle/>
                    <a:p>
                      <a:pPr algn="ctr"/>
                      <a:r>
                        <a:rPr lang="en-US" dirty="0" smtClean="0"/>
                        <a:t>12.6</a:t>
                      </a:r>
                      <a:endParaRPr lang="en-US" dirty="0"/>
                    </a:p>
                  </a:txBody>
                  <a:tcPr marL="45720" marR="45720" anchor="ctr">
                    <a:solidFill>
                      <a:srgbClr val="C4BD97"/>
                    </a:solidFill>
                  </a:tcPr>
                </a:tc>
              </a:tr>
              <a:tr h="645086">
                <a:tc>
                  <a:txBody>
                    <a:bodyPr/>
                    <a:lstStyle/>
                    <a:p>
                      <a:pPr algn="ctr"/>
                      <a:r>
                        <a:rPr lang="en-US" dirty="0" smtClean="0"/>
                        <a:t>…</a:t>
                      </a:r>
                      <a:endParaRPr lang="en-US" dirty="0"/>
                    </a:p>
                  </a:txBody>
                  <a:tcPr marL="45720" marR="45720" anchor="ctr">
                    <a:solidFill>
                      <a:srgbClr val="C4BD97"/>
                    </a:solidFill>
                  </a:tcPr>
                </a:tc>
                <a:tc>
                  <a:txBody>
                    <a:bodyPr/>
                    <a:lstStyle/>
                    <a:p>
                      <a:pPr algn="ctr"/>
                      <a:r>
                        <a:rPr lang="en-US" dirty="0" smtClean="0"/>
                        <a:t>…</a:t>
                      </a:r>
                      <a:endParaRPr lang="en-US" dirty="0"/>
                    </a:p>
                  </a:txBody>
                  <a:tcPr marL="45720" marR="45720" anchor="ctr">
                    <a:solidFill>
                      <a:srgbClr val="C4BD97"/>
                    </a:solidFill>
                  </a:tcPr>
                </a:tc>
              </a:tr>
              <a:tr h="229722">
                <a:tc>
                  <a:txBody>
                    <a:bodyPr/>
                    <a:lstStyle/>
                    <a:p>
                      <a:pPr algn="ctr"/>
                      <a:r>
                        <a:rPr lang="en-US" dirty="0" smtClean="0"/>
                        <a:t>93</a:t>
                      </a:r>
                      <a:endParaRPr lang="en-US" dirty="0"/>
                    </a:p>
                  </a:txBody>
                  <a:tcPr marL="45720" marR="45720" anchor="ctr">
                    <a:solidFill>
                      <a:srgbClr val="C4BD97"/>
                    </a:solidFill>
                  </a:tcPr>
                </a:tc>
                <a:tc>
                  <a:txBody>
                    <a:bodyPr/>
                    <a:lstStyle/>
                    <a:p>
                      <a:pPr algn="ctr"/>
                      <a:r>
                        <a:rPr lang="en-US" dirty="0" smtClean="0"/>
                        <a:t>135</a:t>
                      </a:r>
                      <a:endParaRPr lang="en-US" dirty="0"/>
                    </a:p>
                  </a:txBody>
                  <a:tcPr marL="45720" marR="45720" anchor="ctr">
                    <a:solidFill>
                      <a:srgbClr val="C4BD97"/>
                    </a:solidFill>
                  </a:tcPr>
                </a:tc>
              </a:tr>
              <a:tr h="229722">
                <a:tc>
                  <a:txBody>
                    <a:bodyPr/>
                    <a:lstStyle/>
                    <a:p>
                      <a:pPr algn="ctr"/>
                      <a:r>
                        <a:rPr lang="en-US" dirty="0" smtClean="0"/>
                        <a:t>0.2</a:t>
                      </a:r>
                      <a:endParaRPr lang="en-US" dirty="0"/>
                    </a:p>
                  </a:txBody>
                  <a:tcPr marL="45720" marR="45720" anchor="ctr">
                    <a:solidFill>
                      <a:srgbClr val="C4BD97"/>
                    </a:solidFill>
                  </a:tcPr>
                </a:tc>
                <a:tc>
                  <a:txBody>
                    <a:bodyPr/>
                    <a:lstStyle/>
                    <a:p>
                      <a:pPr algn="ctr"/>
                      <a:r>
                        <a:rPr lang="en-US" dirty="0" smtClean="0"/>
                        <a:t>13</a:t>
                      </a:r>
                      <a:endParaRPr lang="en-US" dirty="0"/>
                    </a:p>
                  </a:txBody>
                  <a:tcPr marL="45720" marR="45720" anchor="ctr">
                    <a:solidFill>
                      <a:srgbClr val="C4BD97"/>
                    </a:solidFill>
                  </a:tcPr>
                </a:tc>
              </a:tr>
            </a:tbl>
          </a:graphicData>
        </a:graphic>
      </p:graphicFrame>
      <p:sp>
        <p:nvSpPr>
          <p:cNvPr id="12" name="Freeform 11"/>
          <p:cNvSpPr/>
          <p:nvPr/>
        </p:nvSpPr>
        <p:spPr>
          <a:xfrm>
            <a:off x="3181094" y="2171274"/>
            <a:ext cx="608061" cy="522349"/>
          </a:xfrm>
          <a:custGeom>
            <a:avLst/>
            <a:gdLst>
              <a:gd name="connsiteX0" fmla="*/ 1222 w 608061"/>
              <a:gd name="connsiteY0" fmla="*/ 203454 h 522349"/>
              <a:gd name="connsiteX1" fmla="*/ 203259 w 608061"/>
              <a:gd name="connsiteY1" fmla="*/ 59151 h 522349"/>
              <a:gd name="connsiteX2" fmla="*/ 419728 w 608061"/>
              <a:gd name="connsiteY2" fmla="*/ 131303 h 522349"/>
              <a:gd name="connsiteX3" fmla="*/ 535178 w 608061"/>
              <a:gd name="connsiteY3" fmla="*/ 1430 h 522349"/>
              <a:gd name="connsiteX4" fmla="*/ 607334 w 608061"/>
              <a:gd name="connsiteY4" fmla="*/ 232315 h 522349"/>
              <a:gd name="connsiteX5" fmla="*/ 491884 w 608061"/>
              <a:gd name="connsiteY5" fmla="*/ 347757 h 522349"/>
              <a:gd name="connsiteX6" fmla="*/ 347572 w 608061"/>
              <a:gd name="connsiteY6" fmla="*/ 304467 h 522349"/>
              <a:gd name="connsiteX7" fmla="*/ 217690 w 608061"/>
              <a:gd name="connsiteY7" fmla="*/ 520921 h 522349"/>
              <a:gd name="connsiteX8" fmla="*/ 102240 w 608061"/>
              <a:gd name="connsiteY8" fmla="*/ 391048 h 522349"/>
              <a:gd name="connsiteX9" fmla="*/ 116672 w 608061"/>
              <a:gd name="connsiteY9" fmla="*/ 246745 h 522349"/>
              <a:gd name="connsiteX10" fmla="*/ 1222 w 608061"/>
              <a:gd name="connsiteY10" fmla="*/ 203454 h 522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061" h="522349">
                <a:moveTo>
                  <a:pt x="1222" y="203454"/>
                </a:moveTo>
                <a:cubicBezTo>
                  <a:pt x="15653" y="172188"/>
                  <a:pt x="133508" y="71176"/>
                  <a:pt x="203259" y="59151"/>
                </a:cubicBezTo>
                <a:cubicBezTo>
                  <a:pt x="273010" y="47126"/>
                  <a:pt x="364408" y="140923"/>
                  <a:pt x="419728" y="131303"/>
                </a:cubicBezTo>
                <a:cubicBezTo>
                  <a:pt x="475048" y="121683"/>
                  <a:pt x="503910" y="-15405"/>
                  <a:pt x="535178" y="1430"/>
                </a:cubicBezTo>
                <a:cubicBezTo>
                  <a:pt x="566446" y="18265"/>
                  <a:pt x="614550" y="174594"/>
                  <a:pt x="607334" y="232315"/>
                </a:cubicBezTo>
                <a:cubicBezTo>
                  <a:pt x="600118" y="290036"/>
                  <a:pt x="535178" y="335732"/>
                  <a:pt x="491884" y="347757"/>
                </a:cubicBezTo>
                <a:cubicBezTo>
                  <a:pt x="448590" y="359782"/>
                  <a:pt x="393271" y="275606"/>
                  <a:pt x="347572" y="304467"/>
                </a:cubicBezTo>
                <a:cubicBezTo>
                  <a:pt x="301873" y="333328"/>
                  <a:pt x="258579" y="506491"/>
                  <a:pt x="217690" y="520921"/>
                </a:cubicBezTo>
                <a:cubicBezTo>
                  <a:pt x="176801" y="535351"/>
                  <a:pt x="119076" y="436744"/>
                  <a:pt x="102240" y="391048"/>
                </a:cubicBezTo>
                <a:cubicBezTo>
                  <a:pt x="85404" y="345352"/>
                  <a:pt x="128698" y="278011"/>
                  <a:pt x="116672" y="246745"/>
                </a:cubicBezTo>
                <a:cubicBezTo>
                  <a:pt x="104646" y="215479"/>
                  <a:pt x="-13209" y="234720"/>
                  <a:pt x="1222" y="203454"/>
                </a:cubicBezTo>
                <a:close/>
              </a:path>
            </a:pathLst>
          </a:custGeom>
          <a:solidFill>
            <a:schemeClr val="bg2">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13" name="Freeform 12"/>
          <p:cNvSpPr/>
          <p:nvPr/>
        </p:nvSpPr>
        <p:spPr>
          <a:xfrm>
            <a:off x="3496520" y="1961743"/>
            <a:ext cx="3062248" cy="42661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4" name="Table 13"/>
          <p:cNvGraphicFramePr>
            <a:graphicFrameLocks noGrp="1"/>
          </p:cNvGraphicFramePr>
          <p:nvPr>
            <p:extLst/>
          </p:nvPr>
        </p:nvGraphicFramePr>
        <p:xfrm>
          <a:off x="6389582" y="19617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chemeClr val="bg2">
                        <a:lumMod val="50000"/>
                      </a:schemeClr>
                    </a:solidFill>
                  </a:tcPr>
                </a:tc>
                <a:tc>
                  <a:txBody>
                    <a:bodyPr/>
                    <a:lstStyle/>
                    <a:p>
                      <a:pPr algn="ctr"/>
                      <a:r>
                        <a:rPr lang="en-US" dirty="0" err="1" smtClean="0"/>
                        <a:t>y</a:t>
                      </a:r>
                      <a:r>
                        <a:rPr lang="en-US" baseline="-25000" dirty="0" err="1" smtClean="0"/>
                        <a:t>s</a:t>
                      </a:r>
                      <a:endParaRPr lang="en-US" dirty="0"/>
                    </a:p>
                  </a:txBody>
                  <a:tcPr marL="45720" marR="45720" anchor="ctr">
                    <a:solidFill>
                      <a:schemeClr val="bg2">
                        <a:lumMod val="50000"/>
                      </a:schemeClr>
                    </a:solidFill>
                  </a:tcPr>
                </a:tc>
              </a:tr>
              <a:tr h="229722">
                <a:tc>
                  <a:txBody>
                    <a:bodyPr/>
                    <a:lstStyle/>
                    <a:p>
                      <a:pPr algn="ctr"/>
                      <a:r>
                        <a:rPr lang="en-US" dirty="0" smtClean="0"/>
                        <a:t>0.12</a:t>
                      </a:r>
                      <a:endParaRPr lang="en-US" dirty="0"/>
                    </a:p>
                  </a:txBody>
                  <a:tcPr marL="45720" marR="45720" anchor="ctr">
                    <a:solidFill>
                      <a:schemeClr val="bg2">
                        <a:lumMod val="50000"/>
                      </a:schemeClr>
                    </a:solidFill>
                  </a:tcPr>
                </a:tc>
                <a:tc>
                  <a:txBody>
                    <a:bodyPr/>
                    <a:lstStyle/>
                    <a:p>
                      <a:pPr algn="ctr"/>
                      <a:r>
                        <a:rPr lang="en-US" dirty="0" smtClean="0"/>
                        <a:t>12</a:t>
                      </a:r>
                      <a:endParaRPr lang="en-US" dirty="0"/>
                    </a:p>
                  </a:txBody>
                  <a:tcPr marL="45720" marR="45720" anchor="ctr">
                    <a:solidFill>
                      <a:schemeClr val="bg2">
                        <a:lumMod val="50000"/>
                      </a:schemeClr>
                    </a:solidFill>
                  </a:tcPr>
                </a:tc>
              </a:tr>
              <a:tr h="645086">
                <a:tc>
                  <a:txBody>
                    <a:bodyPr/>
                    <a:lstStyle/>
                    <a:p>
                      <a:pPr algn="ctr"/>
                      <a:r>
                        <a:rPr lang="en-US" dirty="0" smtClean="0"/>
                        <a:t>…</a:t>
                      </a:r>
                      <a:endParaRPr lang="en-US" dirty="0"/>
                    </a:p>
                  </a:txBody>
                  <a:tcPr marL="45720" marR="45720" anchor="ctr">
                    <a:solidFill>
                      <a:schemeClr val="bg2">
                        <a:lumMod val="50000"/>
                      </a:schemeClr>
                    </a:solidFill>
                  </a:tcPr>
                </a:tc>
                <a:tc>
                  <a:txBody>
                    <a:bodyPr/>
                    <a:lstStyle/>
                    <a:p>
                      <a:pPr algn="ctr"/>
                      <a:r>
                        <a:rPr lang="en-US" dirty="0" smtClean="0"/>
                        <a:t>…</a:t>
                      </a:r>
                      <a:endParaRPr lang="en-US" dirty="0"/>
                    </a:p>
                  </a:txBody>
                  <a:tcPr marL="45720" marR="45720" anchor="ctr">
                    <a:solidFill>
                      <a:schemeClr val="bg2">
                        <a:lumMod val="50000"/>
                      </a:schemeClr>
                    </a:solidFill>
                  </a:tcPr>
                </a:tc>
              </a:tr>
              <a:tr h="229722">
                <a:tc>
                  <a:txBody>
                    <a:bodyPr/>
                    <a:lstStyle/>
                    <a:p>
                      <a:pPr algn="ctr"/>
                      <a:r>
                        <a:rPr lang="en-US" dirty="0" smtClean="0"/>
                        <a:t>19</a:t>
                      </a:r>
                      <a:endParaRPr lang="en-US" dirty="0"/>
                    </a:p>
                  </a:txBody>
                  <a:tcPr marL="45720" marR="45720" anchor="ctr">
                    <a:solidFill>
                      <a:schemeClr val="bg2">
                        <a:lumMod val="50000"/>
                      </a:schemeClr>
                    </a:solidFill>
                  </a:tcPr>
                </a:tc>
                <a:tc>
                  <a:txBody>
                    <a:bodyPr/>
                    <a:lstStyle/>
                    <a:p>
                      <a:pPr algn="ctr"/>
                      <a:r>
                        <a:rPr lang="en-US" dirty="0" smtClean="0"/>
                        <a:t>1435</a:t>
                      </a:r>
                      <a:endParaRPr lang="en-US" dirty="0"/>
                    </a:p>
                  </a:txBody>
                  <a:tcPr marL="45720" marR="45720" anchor="ctr">
                    <a:solidFill>
                      <a:schemeClr val="bg2">
                        <a:lumMod val="50000"/>
                      </a:schemeClr>
                    </a:solidFill>
                  </a:tcPr>
                </a:tc>
              </a:tr>
              <a:tr h="229722">
                <a:tc>
                  <a:txBody>
                    <a:bodyPr/>
                    <a:lstStyle/>
                    <a:p>
                      <a:pPr algn="ctr"/>
                      <a:r>
                        <a:rPr lang="en-US" dirty="0" smtClean="0"/>
                        <a:t>0.2</a:t>
                      </a:r>
                      <a:endParaRPr lang="en-US" dirty="0"/>
                    </a:p>
                  </a:txBody>
                  <a:tcPr marL="45720" marR="45720" anchor="ctr">
                    <a:solidFill>
                      <a:schemeClr val="bg2">
                        <a:lumMod val="50000"/>
                      </a:schemeClr>
                    </a:solidFill>
                  </a:tcPr>
                </a:tc>
                <a:tc>
                  <a:txBody>
                    <a:bodyPr/>
                    <a:lstStyle/>
                    <a:p>
                      <a:pPr algn="ctr"/>
                      <a:r>
                        <a:rPr lang="en-US" dirty="0" smtClean="0"/>
                        <a:t>13</a:t>
                      </a:r>
                      <a:endParaRPr lang="en-US" dirty="0"/>
                    </a:p>
                  </a:txBody>
                  <a:tcPr marL="45720" marR="45720" anchor="ctr">
                    <a:solidFill>
                      <a:schemeClr val="bg2">
                        <a:lumMod val="50000"/>
                      </a:schemeClr>
                    </a:solidFill>
                  </a:tcPr>
                </a:tc>
              </a:tr>
            </a:tbl>
          </a:graphicData>
        </a:graphic>
      </p:graphicFrame>
      <p:sp>
        <p:nvSpPr>
          <p:cNvPr id="15" name="Freeform 14"/>
          <p:cNvSpPr/>
          <p:nvPr/>
        </p:nvSpPr>
        <p:spPr>
          <a:xfrm>
            <a:off x="3133632" y="2776372"/>
            <a:ext cx="569616" cy="542417"/>
          </a:xfrm>
          <a:custGeom>
            <a:avLst/>
            <a:gdLst>
              <a:gd name="connsiteX0" fmla="*/ 130666 w 569616"/>
              <a:gd name="connsiteY0" fmla="*/ 267193 h 542417"/>
              <a:gd name="connsiteX1" fmla="*/ 785 w 569616"/>
              <a:gd name="connsiteY1" fmla="*/ 79599 h 542417"/>
              <a:gd name="connsiteX2" fmla="*/ 202822 w 569616"/>
              <a:gd name="connsiteY2" fmla="*/ 7447 h 542417"/>
              <a:gd name="connsiteX3" fmla="*/ 375997 w 569616"/>
              <a:gd name="connsiteY3" fmla="*/ 21878 h 542417"/>
              <a:gd name="connsiteX4" fmla="*/ 563604 w 569616"/>
              <a:gd name="connsiteY4" fmla="*/ 180611 h 542417"/>
              <a:gd name="connsiteX5" fmla="*/ 505879 w 569616"/>
              <a:gd name="connsiteY5" fmla="*/ 483647 h 542417"/>
              <a:gd name="connsiteX6" fmla="*/ 332704 w 569616"/>
              <a:gd name="connsiteY6" fmla="*/ 541368 h 542417"/>
              <a:gd name="connsiteX7" fmla="*/ 72941 w 569616"/>
              <a:gd name="connsiteY7" fmla="*/ 498077 h 542417"/>
              <a:gd name="connsiteX8" fmla="*/ 130666 w 569616"/>
              <a:gd name="connsiteY8" fmla="*/ 267193 h 54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9616" h="542417">
                <a:moveTo>
                  <a:pt x="130666" y="267193"/>
                </a:moveTo>
                <a:cubicBezTo>
                  <a:pt x="118640" y="197447"/>
                  <a:pt x="-11241" y="122890"/>
                  <a:pt x="785" y="79599"/>
                </a:cubicBezTo>
                <a:cubicBezTo>
                  <a:pt x="12811" y="36308"/>
                  <a:pt x="140287" y="17067"/>
                  <a:pt x="202822" y="7447"/>
                </a:cubicBezTo>
                <a:cubicBezTo>
                  <a:pt x="265357" y="-2173"/>
                  <a:pt x="315867" y="-6983"/>
                  <a:pt x="375997" y="21878"/>
                </a:cubicBezTo>
                <a:cubicBezTo>
                  <a:pt x="436127" y="50739"/>
                  <a:pt x="541957" y="103650"/>
                  <a:pt x="563604" y="180611"/>
                </a:cubicBezTo>
                <a:cubicBezTo>
                  <a:pt x="585251" y="257572"/>
                  <a:pt x="544362" y="423521"/>
                  <a:pt x="505879" y="483647"/>
                </a:cubicBezTo>
                <a:cubicBezTo>
                  <a:pt x="467396" y="543773"/>
                  <a:pt x="404860" y="538963"/>
                  <a:pt x="332704" y="541368"/>
                </a:cubicBezTo>
                <a:cubicBezTo>
                  <a:pt x="260548" y="543773"/>
                  <a:pt x="101803" y="546178"/>
                  <a:pt x="72941" y="498077"/>
                </a:cubicBezTo>
                <a:cubicBezTo>
                  <a:pt x="44079" y="449976"/>
                  <a:pt x="142692" y="336939"/>
                  <a:pt x="130666" y="267193"/>
                </a:cubicBezTo>
                <a:close/>
              </a:path>
            </a:pathLst>
          </a:cu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16" name="Freeform 15"/>
          <p:cNvSpPr/>
          <p:nvPr/>
        </p:nvSpPr>
        <p:spPr>
          <a:xfrm>
            <a:off x="3496520" y="2531505"/>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sp>
        <p:nvSpPr>
          <p:cNvPr id="17" name="TextBox 16"/>
          <p:cNvSpPr txBox="1"/>
          <p:nvPr/>
        </p:nvSpPr>
        <p:spPr>
          <a:xfrm>
            <a:off x="1510166" y="4829190"/>
            <a:ext cx="1235275" cy="369332"/>
          </a:xfrm>
          <a:prstGeom prst="rect">
            <a:avLst/>
          </a:prstGeom>
          <a:noFill/>
        </p:spPr>
        <p:txBody>
          <a:bodyPr wrap="none" rtlCol="0">
            <a:spAutoFit/>
          </a:bodyPr>
          <a:lstStyle/>
          <a:p>
            <a:r>
              <a:rPr lang="en-US" b="1" dirty="0" smtClean="0">
                <a:solidFill>
                  <a:prstClr val="black"/>
                </a:solidFill>
              </a:rPr>
              <a:t>Real World</a:t>
            </a:r>
            <a:endParaRPr lang="en-US" dirty="0">
              <a:solidFill>
                <a:prstClr val="black"/>
              </a:solidFill>
            </a:endParaRPr>
          </a:p>
        </p:txBody>
      </p:sp>
      <p:graphicFrame>
        <p:nvGraphicFramePr>
          <p:cNvPr id="18" name="Table 17"/>
          <p:cNvGraphicFramePr>
            <a:graphicFrameLocks noGrp="1"/>
          </p:cNvGraphicFramePr>
          <p:nvPr>
            <p:extLst/>
          </p:nvPr>
        </p:nvGraphicFramePr>
        <p:xfrm>
          <a:off x="6541982" y="21141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solidFill>
                      <a:schemeClr val="bg2">
                        <a:lumMod val="25000"/>
                      </a:schemeClr>
                    </a:solidFill>
                  </a:tcPr>
                </a:tc>
                <a:tc>
                  <a:txBody>
                    <a:bodyPr/>
                    <a:lstStyle/>
                    <a:p>
                      <a:pPr algn="ctr"/>
                      <a:r>
                        <a:rPr lang="en-US" dirty="0" smtClean="0"/>
                        <a:t>y</a:t>
                      </a:r>
                      <a:endParaRPr lang="en-US" dirty="0"/>
                    </a:p>
                  </a:txBody>
                  <a:tcPr marL="45720" marR="45720" anchor="ctr">
                    <a:solidFill>
                      <a:schemeClr val="bg2">
                        <a:lumMod val="25000"/>
                      </a:schemeClr>
                    </a:solidFill>
                  </a:tcPr>
                </a:tc>
              </a:tr>
              <a:tr h="229722">
                <a:tc>
                  <a:txBody>
                    <a:bodyPr/>
                    <a:lstStyle/>
                    <a:p>
                      <a:pPr algn="ctr"/>
                      <a:r>
                        <a:rPr lang="en-US" dirty="0" smtClean="0"/>
                        <a:t>0.12</a:t>
                      </a:r>
                      <a:endParaRPr lang="en-US" dirty="0"/>
                    </a:p>
                  </a:txBody>
                  <a:tcPr marL="45720" marR="45720" anchor="ctr">
                    <a:solidFill>
                      <a:schemeClr val="bg2">
                        <a:lumMod val="25000"/>
                      </a:schemeClr>
                    </a:solidFill>
                  </a:tcPr>
                </a:tc>
                <a:tc>
                  <a:txBody>
                    <a:bodyPr/>
                    <a:lstStyle/>
                    <a:p>
                      <a:pPr algn="ctr"/>
                      <a:r>
                        <a:rPr lang="en-US" dirty="0" smtClean="0"/>
                        <a:t>12</a:t>
                      </a:r>
                      <a:endParaRPr lang="en-US" dirty="0"/>
                    </a:p>
                  </a:txBody>
                  <a:tcPr marL="45720" marR="45720" anchor="ctr">
                    <a:solidFill>
                      <a:schemeClr val="bg2">
                        <a:lumMod val="25000"/>
                      </a:schemeClr>
                    </a:solidFill>
                  </a:tcPr>
                </a:tc>
              </a:tr>
              <a:tr h="645086">
                <a:tc>
                  <a:txBody>
                    <a:bodyPr/>
                    <a:lstStyle/>
                    <a:p>
                      <a:pPr algn="ctr"/>
                      <a:r>
                        <a:rPr lang="en-US" dirty="0" smtClean="0"/>
                        <a:t>…</a:t>
                      </a:r>
                      <a:endParaRPr lang="en-US" dirty="0"/>
                    </a:p>
                  </a:txBody>
                  <a:tcPr marL="45720" marR="45720" anchor="ctr">
                    <a:solidFill>
                      <a:schemeClr val="bg2">
                        <a:lumMod val="25000"/>
                      </a:schemeClr>
                    </a:solidFill>
                  </a:tcPr>
                </a:tc>
                <a:tc>
                  <a:txBody>
                    <a:bodyPr/>
                    <a:lstStyle/>
                    <a:p>
                      <a:pPr algn="ctr"/>
                      <a:r>
                        <a:rPr lang="en-US" dirty="0" smtClean="0"/>
                        <a:t>…</a:t>
                      </a:r>
                      <a:endParaRPr lang="en-US" dirty="0"/>
                    </a:p>
                  </a:txBody>
                  <a:tcPr marL="45720" marR="45720" anchor="ctr">
                    <a:solidFill>
                      <a:schemeClr val="bg2">
                        <a:lumMod val="25000"/>
                      </a:schemeClr>
                    </a:solidFill>
                  </a:tcPr>
                </a:tc>
              </a:tr>
              <a:tr h="229722">
                <a:tc>
                  <a:txBody>
                    <a:bodyPr/>
                    <a:lstStyle/>
                    <a:p>
                      <a:pPr algn="ctr"/>
                      <a:r>
                        <a:rPr lang="en-US" dirty="0" smtClean="0"/>
                        <a:t>19</a:t>
                      </a:r>
                      <a:endParaRPr lang="en-US" dirty="0"/>
                    </a:p>
                  </a:txBody>
                  <a:tcPr marL="45720" marR="45720" anchor="ctr">
                    <a:solidFill>
                      <a:schemeClr val="bg2">
                        <a:lumMod val="25000"/>
                      </a:schemeClr>
                    </a:solidFill>
                  </a:tcPr>
                </a:tc>
                <a:tc>
                  <a:txBody>
                    <a:bodyPr/>
                    <a:lstStyle/>
                    <a:p>
                      <a:pPr algn="ctr"/>
                      <a:r>
                        <a:rPr lang="en-US" dirty="0" smtClean="0"/>
                        <a:t>1435</a:t>
                      </a:r>
                      <a:endParaRPr lang="en-US" dirty="0"/>
                    </a:p>
                  </a:txBody>
                  <a:tcPr marL="45720" marR="45720" anchor="ctr">
                    <a:solidFill>
                      <a:schemeClr val="bg2">
                        <a:lumMod val="25000"/>
                      </a:schemeClr>
                    </a:solidFill>
                  </a:tcPr>
                </a:tc>
              </a:tr>
              <a:tr h="229722">
                <a:tc>
                  <a:txBody>
                    <a:bodyPr/>
                    <a:lstStyle/>
                    <a:p>
                      <a:pPr algn="ctr"/>
                      <a:r>
                        <a:rPr lang="en-US" dirty="0" smtClean="0"/>
                        <a:t>0.2</a:t>
                      </a:r>
                      <a:endParaRPr lang="en-US" dirty="0"/>
                    </a:p>
                  </a:txBody>
                  <a:tcPr marL="45720" marR="45720" anchor="ctr">
                    <a:solidFill>
                      <a:schemeClr val="bg2">
                        <a:lumMod val="25000"/>
                      </a:schemeClr>
                    </a:solidFill>
                  </a:tcPr>
                </a:tc>
                <a:tc>
                  <a:txBody>
                    <a:bodyPr/>
                    <a:lstStyle/>
                    <a:p>
                      <a:pPr algn="ctr"/>
                      <a:r>
                        <a:rPr lang="en-US" dirty="0" smtClean="0"/>
                        <a:t>13</a:t>
                      </a:r>
                      <a:endParaRPr lang="en-US" dirty="0"/>
                    </a:p>
                  </a:txBody>
                  <a:tcPr marL="45720" marR="45720" anchor="ctr">
                    <a:solidFill>
                      <a:schemeClr val="bg2">
                        <a:lumMod val="25000"/>
                      </a:schemeClr>
                    </a:solidFill>
                  </a:tcPr>
                </a:tc>
              </a:tr>
            </a:tbl>
          </a:graphicData>
        </a:graphic>
      </p:graphicFrame>
      <p:sp>
        <p:nvSpPr>
          <p:cNvPr id="19" name="Freeform 18"/>
          <p:cNvSpPr/>
          <p:nvPr/>
        </p:nvSpPr>
        <p:spPr>
          <a:xfrm>
            <a:off x="2991290" y="3188296"/>
            <a:ext cx="692949" cy="729173"/>
          </a:xfrm>
          <a:custGeom>
            <a:avLst/>
            <a:gdLst>
              <a:gd name="connsiteX0" fmla="*/ 13025 w 692949"/>
              <a:gd name="connsiteY0" fmla="*/ 399814 h 729173"/>
              <a:gd name="connsiteX1" fmla="*/ 128475 w 692949"/>
              <a:gd name="connsiteY1" fmla="*/ 10195 h 729173"/>
              <a:gd name="connsiteX2" fmla="*/ 431531 w 692949"/>
              <a:gd name="connsiteY2" fmla="*/ 154498 h 729173"/>
              <a:gd name="connsiteX3" fmla="*/ 691294 w 692949"/>
              <a:gd name="connsiteY3" fmla="*/ 587407 h 729173"/>
              <a:gd name="connsiteX4" fmla="*/ 518119 w 692949"/>
              <a:gd name="connsiteY4" fmla="*/ 702850 h 729173"/>
              <a:gd name="connsiteX5" fmla="*/ 56319 w 692949"/>
              <a:gd name="connsiteY5" fmla="*/ 702850 h 729173"/>
              <a:gd name="connsiteX6" fmla="*/ 13025 w 692949"/>
              <a:gd name="connsiteY6" fmla="*/ 399814 h 729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2949" h="729173">
                <a:moveTo>
                  <a:pt x="13025" y="399814"/>
                </a:moveTo>
                <a:cubicBezTo>
                  <a:pt x="25051" y="284371"/>
                  <a:pt x="58724" y="51081"/>
                  <a:pt x="128475" y="10195"/>
                </a:cubicBezTo>
                <a:cubicBezTo>
                  <a:pt x="198226" y="-30691"/>
                  <a:pt x="337728" y="58296"/>
                  <a:pt x="431531" y="154498"/>
                </a:cubicBezTo>
                <a:cubicBezTo>
                  <a:pt x="525334" y="250700"/>
                  <a:pt x="676863" y="496015"/>
                  <a:pt x="691294" y="587407"/>
                </a:cubicBezTo>
                <a:cubicBezTo>
                  <a:pt x="705725" y="678799"/>
                  <a:pt x="623948" y="683610"/>
                  <a:pt x="518119" y="702850"/>
                </a:cubicBezTo>
                <a:cubicBezTo>
                  <a:pt x="412290" y="722090"/>
                  <a:pt x="135691" y="750951"/>
                  <a:pt x="56319" y="702850"/>
                </a:cubicBezTo>
                <a:cubicBezTo>
                  <a:pt x="-23053" y="654749"/>
                  <a:pt x="999" y="515257"/>
                  <a:pt x="13025" y="399814"/>
                </a:cubicBezTo>
                <a:close/>
              </a:path>
            </a:pathLst>
          </a:custGeom>
          <a:solidFill>
            <a:schemeClr val="bg2">
              <a:lumMod val="2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20" name="Freeform 19"/>
          <p:cNvSpPr/>
          <p:nvPr/>
        </p:nvSpPr>
        <p:spPr>
          <a:xfrm>
            <a:off x="3496520" y="2977137"/>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cxnSp>
        <p:nvCxnSpPr>
          <p:cNvPr id="22" name="Straight Arrow Connector 21"/>
          <p:cNvCxnSpPr/>
          <p:nvPr/>
        </p:nvCxnSpPr>
        <p:spPr>
          <a:xfrm>
            <a:off x="1961270" y="6298176"/>
            <a:ext cx="5887950" cy="57721"/>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911043" y="6380173"/>
            <a:ext cx="375424" cy="523220"/>
          </a:xfrm>
          <a:prstGeom prst="rect">
            <a:avLst/>
          </a:prstGeom>
          <a:noFill/>
        </p:spPr>
        <p:txBody>
          <a:bodyPr wrap="none" rtlCol="0">
            <a:spAutoFit/>
          </a:bodyPr>
          <a:lstStyle/>
          <a:p>
            <a:r>
              <a:rPr lang="en-US" sz="2800" dirty="0" err="1" smtClean="0">
                <a:solidFill>
                  <a:prstClr val="black"/>
                </a:solidFill>
              </a:rPr>
              <a:t>θ</a:t>
            </a:r>
            <a:endParaRPr lang="en-US" sz="2800" dirty="0">
              <a:solidFill>
                <a:prstClr val="black"/>
              </a:solidFill>
            </a:endParaRPr>
          </a:p>
        </p:txBody>
      </p:sp>
      <p:sp>
        <p:nvSpPr>
          <p:cNvPr id="24" name="TextBox 23"/>
          <p:cNvSpPr txBox="1"/>
          <p:nvPr/>
        </p:nvSpPr>
        <p:spPr>
          <a:xfrm>
            <a:off x="4939905" y="6282763"/>
            <a:ext cx="299631" cy="369332"/>
          </a:xfrm>
          <a:prstGeom prst="rect">
            <a:avLst/>
          </a:prstGeom>
          <a:noFill/>
        </p:spPr>
        <p:txBody>
          <a:bodyPr wrap="none" rtlCol="0">
            <a:spAutoFit/>
          </a:bodyPr>
          <a:lstStyle/>
          <a:p>
            <a:r>
              <a:rPr lang="en-US" dirty="0" smtClean="0">
                <a:solidFill>
                  <a:prstClr val="black"/>
                </a:solidFill>
              </a:rPr>
              <a:t>^</a:t>
            </a:r>
          </a:p>
        </p:txBody>
      </p:sp>
      <p:sp>
        <p:nvSpPr>
          <p:cNvPr id="25" name="Rectangle 24"/>
          <p:cNvSpPr/>
          <p:nvPr/>
        </p:nvSpPr>
        <p:spPr>
          <a:xfrm>
            <a:off x="4201783" y="6052863"/>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6" name="Rectangle 25"/>
          <p:cNvSpPr/>
          <p:nvPr/>
        </p:nvSpPr>
        <p:spPr>
          <a:xfrm>
            <a:off x="5566410" y="6052862"/>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7" name="Rectangle 26"/>
          <p:cNvSpPr/>
          <p:nvPr/>
        </p:nvSpPr>
        <p:spPr>
          <a:xfrm>
            <a:off x="4440771" y="6052862"/>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8" name="Rectangle 27"/>
          <p:cNvSpPr/>
          <p:nvPr/>
        </p:nvSpPr>
        <p:spPr>
          <a:xfrm>
            <a:off x="5566410" y="5807548"/>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40" name="Freeform 39"/>
          <p:cNvSpPr/>
          <p:nvPr/>
        </p:nvSpPr>
        <p:spPr>
          <a:xfrm>
            <a:off x="4275671" y="3556420"/>
            <a:ext cx="1847200" cy="1471890"/>
          </a:xfrm>
          <a:custGeom>
            <a:avLst/>
            <a:gdLst>
              <a:gd name="connsiteX0" fmla="*/ 1847200 w 1847200"/>
              <a:gd name="connsiteY0" fmla="*/ 0 h 1471890"/>
              <a:gd name="connsiteX1" fmla="*/ 591681 w 1847200"/>
              <a:gd name="connsiteY1" fmla="*/ 14430 h 1471890"/>
              <a:gd name="connsiteX2" fmla="*/ 606113 w 1847200"/>
              <a:gd name="connsiteY2" fmla="*/ 966830 h 1471890"/>
              <a:gd name="connsiteX3" fmla="*/ 0 w 1847200"/>
              <a:gd name="connsiteY3" fmla="*/ 952399 h 1471890"/>
              <a:gd name="connsiteX4" fmla="*/ 0 w 1847200"/>
              <a:gd name="connsiteY4" fmla="*/ 1471890 h 1471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200" h="1471890">
                <a:moveTo>
                  <a:pt x="1847200" y="0"/>
                </a:moveTo>
                <a:lnTo>
                  <a:pt x="591681" y="14430"/>
                </a:lnTo>
                <a:lnTo>
                  <a:pt x="606113" y="966830"/>
                </a:lnTo>
                <a:lnTo>
                  <a:pt x="0" y="952399"/>
                </a:lnTo>
                <a:lnTo>
                  <a:pt x="0" y="1471890"/>
                </a:lnTo>
              </a:path>
            </a:pathLst>
          </a:custGeom>
          <a:ln>
            <a:solidFill>
              <a:schemeClr val="bg2">
                <a:lumMod val="9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1" name="Freeform 40"/>
          <p:cNvSpPr/>
          <p:nvPr/>
        </p:nvSpPr>
        <p:spPr>
          <a:xfrm>
            <a:off x="5011665" y="3700723"/>
            <a:ext cx="1298812" cy="1284296"/>
          </a:xfrm>
          <a:custGeom>
            <a:avLst/>
            <a:gdLst>
              <a:gd name="connsiteX0" fmla="*/ 1298812 w 1298812"/>
              <a:gd name="connsiteY0" fmla="*/ 14430 h 1284296"/>
              <a:gd name="connsiteX1" fmla="*/ 0 w 1298812"/>
              <a:gd name="connsiteY1" fmla="*/ 0 h 1284296"/>
              <a:gd name="connsiteX2" fmla="*/ 0 w 1298812"/>
              <a:gd name="connsiteY2" fmla="*/ 808096 h 1284296"/>
              <a:gd name="connsiteX3" fmla="*/ 721562 w 1298812"/>
              <a:gd name="connsiteY3" fmla="*/ 822527 h 1284296"/>
              <a:gd name="connsiteX4" fmla="*/ 721562 w 1298812"/>
              <a:gd name="connsiteY4" fmla="*/ 1139993 h 1284296"/>
              <a:gd name="connsiteX5" fmla="*/ 721562 w 1298812"/>
              <a:gd name="connsiteY5" fmla="*/ 1284296 h 128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8812" h="1284296">
                <a:moveTo>
                  <a:pt x="1298812" y="14430"/>
                </a:moveTo>
                <a:lnTo>
                  <a:pt x="0" y="0"/>
                </a:lnTo>
                <a:lnTo>
                  <a:pt x="0" y="808096"/>
                </a:lnTo>
                <a:lnTo>
                  <a:pt x="721562" y="822527"/>
                </a:lnTo>
                <a:lnTo>
                  <a:pt x="721562" y="1139993"/>
                </a:lnTo>
                <a:lnTo>
                  <a:pt x="721562" y="1284296"/>
                </a:lnTo>
              </a:path>
            </a:pathLst>
          </a:custGeom>
          <a:ln>
            <a:solidFill>
              <a:schemeClr val="bg2">
                <a:lumMod val="7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2" name="Freeform 41"/>
          <p:cNvSpPr/>
          <p:nvPr/>
        </p:nvSpPr>
        <p:spPr>
          <a:xfrm>
            <a:off x="4593159" y="3859456"/>
            <a:ext cx="1847199" cy="1139994"/>
          </a:xfrm>
          <a:custGeom>
            <a:avLst/>
            <a:gdLst>
              <a:gd name="connsiteX0" fmla="*/ 1847199 w 1847199"/>
              <a:gd name="connsiteY0" fmla="*/ 0 h 1139994"/>
              <a:gd name="connsiteX1" fmla="*/ 548387 w 1847199"/>
              <a:gd name="connsiteY1" fmla="*/ 14430 h 1139994"/>
              <a:gd name="connsiteX2" fmla="*/ 562818 w 1847199"/>
              <a:gd name="connsiteY2" fmla="*/ 750376 h 1139994"/>
              <a:gd name="connsiteX3" fmla="*/ 14431 w 1847199"/>
              <a:gd name="connsiteY3" fmla="*/ 735945 h 1139994"/>
              <a:gd name="connsiteX4" fmla="*/ 0 w 1847199"/>
              <a:gd name="connsiteY4" fmla="*/ 1139994 h 1139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199" h="1139994">
                <a:moveTo>
                  <a:pt x="1847199" y="0"/>
                </a:moveTo>
                <a:lnTo>
                  <a:pt x="548387" y="14430"/>
                </a:lnTo>
                <a:lnTo>
                  <a:pt x="562818" y="750376"/>
                </a:lnTo>
                <a:lnTo>
                  <a:pt x="14431" y="735945"/>
                </a:lnTo>
                <a:lnTo>
                  <a:pt x="0" y="1139994"/>
                </a:lnTo>
              </a:path>
            </a:pathLst>
          </a:custGeom>
          <a:ln>
            <a:solidFill>
              <a:schemeClr val="bg2">
                <a:lumMod val="5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3" name="Freeform 42"/>
          <p:cNvSpPr/>
          <p:nvPr/>
        </p:nvSpPr>
        <p:spPr>
          <a:xfrm>
            <a:off x="5285859" y="3989329"/>
            <a:ext cx="1327674" cy="952399"/>
          </a:xfrm>
          <a:custGeom>
            <a:avLst/>
            <a:gdLst>
              <a:gd name="connsiteX0" fmla="*/ 1327674 w 1327674"/>
              <a:gd name="connsiteY0" fmla="*/ 0 h 952399"/>
              <a:gd name="connsiteX1" fmla="*/ 0 w 1327674"/>
              <a:gd name="connsiteY1" fmla="*/ 0 h 952399"/>
              <a:gd name="connsiteX2" fmla="*/ 0 w 1327674"/>
              <a:gd name="connsiteY2" fmla="*/ 634933 h 952399"/>
              <a:gd name="connsiteX3" fmla="*/ 389643 w 1327674"/>
              <a:gd name="connsiteY3" fmla="*/ 634933 h 952399"/>
              <a:gd name="connsiteX4" fmla="*/ 389643 w 1327674"/>
              <a:gd name="connsiteY4" fmla="*/ 952399 h 952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674" h="952399">
                <a:moveTo>
                  <a:pt x="1327674" y="0"/>
                </a:moveTo>
                <a:lnTo>
                  <a:pt x="0" y="0"/>
                </a:lnTo>
                <a:lnTo>
                  <a:pt x="0" y="634933"/>
                </a:lnTo>
                <a:lnTo>
                  <a:pt x="389643" y="634933"/>
                </a:lnTo>
                <a:lnTo>
                  <a:pt x="389643" y="952399"/>
                </a:lnTo>
              </a:path>
            </a:pathLst>
          </a:custGeom>
          <a:ln>
            <a:solidFill>
              <a:schemeClr val="bg2">
                <a:lumMod val="2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39" name="TextBox 38"/>
          <p:cNvSpPr txBox="1"/>
          <p:nvPr/>
        </p:nvSpPr>
        <p:spPr>
          <a:xfrm>
            <a:off x="4517433" y="4180931"/>
            <a:ext cx="1274644" cy="461665"/>
          </a:xfrm>
          <a:prstGeom prst="rect">
            <a:avLst/>
          </a:prstGeom>
          <a:solidFill>
            <a:schemeClr val="bg1">
              <a:alpha val="59000"/>
            </a:schemeClr>
          </a:solidFill>
        </p:spPr>
        <p:txBody>
          <a:bodyPr wrap="none" rtlCol="0">
            <a:spAutoFit/>
          </a:bodyPr>
          <a:lstStyle/>
          <a:p>
            <a:r>
              <a:rPr lang="en-US" sz="2400" i="1" smtClean="0">
                <a:solidFill>
                  <a:prstClr val="black"/>
                </a:solidFill>
              </a:rPr>
              <a:t>Estimate</a:t>
            </a:r>
            <a:endParaRPr lang="en-US" sz="2400" i="1" dirty="0">
              <a:solidFill>
                <a:prstClr val="black"/>
              </a:solidFill>
            </a:endParaRPr>
          </a:p>
        </p:txBody>
      </p:sp>
      <p:sp>
        <p:nvSpPr>
          <p:cNvPr id="31" name="Freeform 30"/>
          <p:cNvSpPr/>
          <p:nvPr/>
        </p:nvSpPr>
        <p:spPr>
          <a:xfrm>
            <a:off x="2349406" y="2295111"/>
            <a:ext cx="608061" cy="522349"/>
          </a:xfrm>
          <a:custGeom>
            <a:avLst/>
            <a:gdLst>
              <a:gd name="connsiteX0" fmla="*/ 1222 w 608061"/>
              <a:gd name="connsiteY0" fmla="*/ 203454 h 522349"/>
              <a:gd name="connsiteX1" fmla="*/ 203259 w 608061"/>
              <a:gd name="connsiteY1" fmla="*/ 59151 h 522349"/>
              <a:gd name="connsiteX2" fmla="*/ 419728 w 608061"/>
              <a:gd name="connsiteY2" fmla="*/ 131303 h 522349"/>
              <a:gd name="connsiteX3" fmla="*/ 535178 w 608061"/>
              <a:gd name="connsiteY3" fmla="*/ 1430 h 522349"/>
              <a:gd name="connsiteX4" fmla="*/ 607334 w 608061"/>
              <a:gd name="connsiteY4" fmla="*/ 232315 h 522349"/>
              <a:gd name="connsiteX5" fmla="*/ 491884 w 608061"/>
              <a:gd name="connsiteY5" fmla="*/ 347757 h 522349"/>
              <a:gd name="connsiteX6" fmla="*/ 347572 w 608061"/>
              <a:gd name="connsiteY6" fmla="*/ 304467 h 522349"/>
              <a:gd name="connsiteX7" fmla="*/ 217690 w 608061"/>
              <a:gd name="connsiteY7" fmla="*/ 520921 h 522349"/>
              <a:gd name="connsiteX8" fmla="*/ 102240 w 608061"/>
              <a:gd name="connsiteY8" fmla="*/ 391048 h 522349"/>
              <a:gd name="connsiteX9" fmla="*/ 116672 w 608061"/>
              <a:gd name="connsiteY9" fmla="*/ 246745 h 522349"/>
              <a:gd name="connsiteX10" fmla="*/ 1222 w 608061"/>
              <a:gd name="connsiteY10" fmla="*/ 203454 h 522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061" h="522349">
                <a:moveTo>
                  <a:pt x="1222" y="203454"/>
                </a:moveTo>
                <a:cubicBezTo>
                  <a:pt x="15653" y="172188"/>
                  <a:pt x="133508" y="71176"/>
                  <a:pt x="203259" y="59151"/>
                </a:cubicBezTo>
                <a:cubicBezTo>
                  <a:pt x="273010" y="47126"/>
                  <a:pt x="364408" y="140923"/>
                  <a:pt x="419728" y="131303"/>
                </a:cubicBezTo>
                <a:cubicBezTo>
                  <a:pt x="475048" y="121683"/>
                  <a:pt x="503910" y="-15405"/>
                  <a:pt x="535178" y="1430"/>
                </a:cubicBezTo>
                <a:cubicBezTo>
                  <a:pt x="566446" y="18265"/>
                  <a:pt x="614550" y="174594"/>
                  <a:pt x="607334" y="232315"/>
                </a:cubicBezTo>
                <a:cubicBezTo>
                  <a:pt x="600118" y="290036"/>
                  <a:pt x="535178" y="335732"/>
                  <a:pt x="491884" y="347757"/>
                </a:cubicBezTo>
                <a:cubicBezTo>
                  <a:pt x="448590" y="359782"/>
                  <a:pt x="393271" y="275606"/>
                  <a:pt x="347572" y="304467"/>
                </a:cubicBezTo>
                <a:cubicBezTo>
                  <a:pt x="301873" y="333328"/>
                  <a:pt x="258579" y="506491"/>
                  <a:pt x="217690" y="520921"/>
                </a:cubicBezTo>
                <a:cubicBezTo>
                  <a:pt x="176801" y="535351"/>
                  <a:pt x="119076" y="436744"/>
                  <a:pt x="102240" y="391048"/>
                </a:cubicBezTo>
                <a:cubicBezTo>
                  <a:pt x="85404" y="345352"/>
                  <a:pt x="128698" y="278011"/>
                  <a:pt x="116672" y="246745"/>
                </a:cubicBezTo>
                <a:cubicBezTo>
                  <a:pt x="104646" y="215479"/>
                  <a:pt x="-13209" y="234720"/>
                  <a:pt x="1222" y="203454"/>
                </a:cubicBezTo>
                <a:close/>
              </a:path>
            </a:pathLst>
          </a:custGeom>
          <a:solidFill>
            <a:schemeClr val="bg2">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2" name="Freeform 31"/>
          <p:cNvSpPr/>
          <p:nvPr/>
        </p:nvSpPr>
        <p:spPr>
          <a:xfrm>
            <a:off x="2240491" y="2938884"/>
            <a:ext cx="569616" cy="542417"/>
          </a:xfrm>
          <a:custGeom>
            <a:avLst/>
            <a:gdLst>
              <a:gd name="connsiteX0" fmla="*/ 130666 w 569616"/>
              <a:gd name="connsiteY0" fmla="*/ 267193 h 542417"/>
              <a:gd name="connsiteX1" fmla="*/ 785 w 569616"/>
              <a:gd name="connsiteY1" fmla="*/ 79599 h 542417"/>
              <a:gd name="connsiteX2" fmla="*/ 202822 w 569616"/>
              <a:gd name="connsiteY2" fmla="*/ 7447 h 542417"/>
              <a:gd name="connsiteX3" fmla="*/ 375997 w 569616"/>
              <a:gd name="connsiteY3" fmla="*/ 21878 h 542417"/>
              <a:gd name="connsiteX4" fmla="*/ 563604 w 569616"/>
              <a:gd name="connsiteY4" fmla="*/ 180611 h 542417"/>
              <a:gd name="connsiteX5" fmla="*/ 505879 w 569616"/>
              <a:gd name="connsiteY5" fmla="*/ 483647 h 542417"/>
              <a:gd name="connsiteX6" fmla="*/ 332704 w 569616"/>
              <a:gd name="connsiteY6" fmla="*/ 541368 h 542417"/>
              <a:gd name="connsiteX7" fmla="*/ 72941 w 569616"/>
              <a:gd name="connsiteY7" fmla="*/ 498077 h 542417"/>
              <a:gd name="connsiteX8" fmla="*/ 130666 w 569616"/>
              <a:gd name="connsiteY8" fmla="*/ 267193 h 54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9616" h="542417">
                <a:moveTo>
                  <a:pt x="130666" y="267193"/>
                </a:moveTo>
                <a:cubicBezTo>
                  <a:pt x="118640" y="197447"/>
                  <a:pt x="-11241" y="122890"/>
                  <a:pt x="785" y="79599"/>
                </a:cubicBezTo>
                <a:cubicBezTo>
                  <a:pt x="12811" y="36308"/>
                  <a:pt x="140287" y="17067"/>
                  <a:pt x="202822" y="7447"/>
                </a:cubicBezTo>
                <a:cubicBezTo>
                  <a:pt x="265357" y="-2173"/>
                  <a:pt x="315867" y="-6983"/>
                  <a:pt x="375997" y="21878"/>
                </a:cubicBezTo>
                <a:cubicBezTo>
                  <a:pt x="436127" y="50739"/>
                  <a:pt x="541957" y="103650"/>
                  <a:pt x="563604" y="180611"/>
                </a:cubicBezTo>
                <a:cubicBezTo>
                  <a:pt x="585251" y="257572"/>
                  <a:pt x="544362" y="423521"/>
                  <a:pt x="505879" y="483647"/>
                </a:cubicBezTo>
                <a:cubicBezTo>
                  <a:pt x="467396" y="543773"/>
                  <a:pt x="404860" y="538963"/>
                  <a:pt x="332704" y="541368"/>
                </a:cubicBezTo>
                <a:cubicBezTo>
                  <a:pt x="260548" y="543773"/>
                  <a:pt x="101803" y="546178"/>
                  <a:pt x="72941" y="498077"/>
                </a:cubicBezTo>
                <a:cubicBezTo>
                  <a:pt x="44079" y="449976"/>
                  <a:pt x="142692" y="336939"/>
                  <a:pt x="130666" y="267193"/>
                </a:cubicBezTo>
                <a:close/>
              </a:path>
            </a:pathLst>
          </a:cu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3" name="Freeform 32"/>
          <p:cNvSpPr/>
          <p:nvPr/>
        </p:nvSpPr>
        <p:spPr>
          <a:xfrm>
            <a:off x="2002931" y="2452873"/>
            <a:ext cx="692949" cy="729173"/>
          </a:xfrm>
          <a:custGeom>
            <a:avLst/>
            <a:gdLst>
              <a:gd name="connsiteX0" fmla="*/ 13025 w 692949"/>
              <a:gd name="connsiteY0" fmla="*/ 399814 h 729173"/>
              <a:gd name="connsiteX1" fmla="*/ 128475 w 692949"/>
              <a:gd name="connsiteY1" fmla="*/ 10195 h 729173"/>
              <a:gd name="connsiteX2" fmla="*/ 431531 w 692949"/>
              <a:gd name="connsiteY2" fmla="*/ 154498 h 729173"/>
              <a:gd name="connsiteX3" fmla="*/ 691294 w 692949"/>
              <a:gd name="connsiteY3" fmla="*/ 587407 h 729173"/>
              <a:gd name="connsiteX4" fmla="*/ 518119 w 692949"/>
              <a:gd name="connsiteY4" fmla="*/ 702850 h 729173"/>
              <a:gd name="connsiteX5" fmla="*/ 56319 w 692949"/>
              <a:gd name="connsiteY5" fmla="*/ 702850 h 729173"/>
              <a:gd name="connsiteX6" fmla="*/ 13025 w 692949"/>
              <a:gd name="connsiteY6" fmla="*/ 399814 h 729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2949" h="729173">
                <a:moveTo>
                  <a:pt x="13025" y="399814"/>
                </a:moveTo>
                <a:cubicBezTo>
                  <a:pt x="25051" y="284371"/>
                  <a:pt x="58724" y="51081"/>
                  <a:pt x="128475" y="10195"/>
                </a:cubicBezTo>
                <a:cubicBezTo>
                  <a:pt x="198226" y="-30691"/>
                  <a:pt x="337728" y="58296"/>
                  <a:pt x="431531" y="154498"/>
                </a:cubicBezTo>
                <a:cubicBezTo>
                  <a:pt x="525334" y="250700"/>
                  <a:pt x="676863" y="496015"/>
                  <a:pt x="691294" y="587407"/>
                </a:cubicBezTo>
                <a:cubicBezTo>
                  <a:pt x="705725" y="678799"/>
                  <a:pt x="623948" y="683610"/>
                  <a:pt x="518119" y="702850"/>
                </a:cubicBezTo>
                <a:cubicBezTo>
                  <a:pt x="412290" y="722090"/>
                  <a:pt x="135691" y="750951"/>
                  <a:pt x="56319" y="702850"/>
                </a:cubicBezTo>
                <a:cubicBezTo>
                  <a:pt x="-23053" y="654749"/>
                  <a:pt x="999" y="515257"/>
                  <a:pt x="13025" y="399814"/>
                </a:cubicBezTo>
                <a:close/>
              </a:path>
            </a:pathLst>
          </a:custGeom>
          <a:solidFill>
            <a:schemeClr val="bg2">
              <a:lumMod val="2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0" name="Freeform 29"/>
          <p:cNvSpPr/>
          <p:nvPr/>
        </p:nvSpPr>
        <p:spPr>
          <a:xfrm>
            <a:off x="1464053" y="2686063"/>
            <a:ext cx="776438" cy="505642"/>
          </a:xfrm>
          <a:custGeom>
            <a:avLst/>
            <a:gdLst>
              <a:gd name="connsiteX0" fmla="*/ 317913 w 776438"/>
              <a:gd name="connsiteY0" fmla="*/ 291 h 505642"/>
              <a:gd name="connsiteX1" fmla="*/ 721988 w 776438"/>
              <a:gd name="connsiteY1" fmla="*/ 115733 h 505642"/>
              <a:gd name="connsiteX2" fmla="*/ 750850 w 776438"/>
              <a:gd name="connsiteY2" fmla="*/ 389909 h 505642"/>
              <a:gd name="connsiteX3" fmla="*/ 519950 w 776438"/>
              <a:gd name="connsiteY3" fmla="*/ 505351 h 505642"/>
              <a:gd name="connsiteX4" fmla="*/ 418932 w 776438"/>
              <a:gd name="connsiteY4" fmla="*/ 361048 h 505642"/>
              <a:gd name="connsiteX5" fmla="*/ 101444 w 776438"/>
              <a:gd name="connsiteY5" fmla="*/ 361048 h 505642"/>
              <a:gd name="connsiteX6" fmla="*/ 425 w 776438"/>
              <a:gd name="connsiteY6" fmla="*/ 187884 h 505642"/>
              <a:gd name="connsiteX7" fmla="*/ 130307 w 776438"/>
              <a:gd name="connsiteY7" fmla="*/ 144594 h 505642"/>
              <a:gd name="connsiteX8" fmla="*/ 317913 w 776438"/>
              <a:gd name="connsiteY8" fmla="*/ 291 h 50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6438" h="505642">
                <a:moveTo>
                  <a:pt x="317913" y="291"/>
                </a:moveTo>
                <a:cubicBezTo>
                  <a:pt x="416526" y="-4519"/>
                  <a:pt x="649832" y="50797"/>
                  <a:pt x="721988" y="115733"/>
                </a:cubicBezTo>
                <a:cubicBezTo>
                  <a:pt x="794144" y="180669"/>
                  <a:pt x="784523" y="324973"/>
                  <a:pt x="750850" y="389909"/>
                </a:cubicBezTo>
                <a:cubicBezTo>
                  <a:pt x="717177" y="454845"/>
                  <a:pt x="575270" y="510161"/>
                  <a:pt x="519950" y="505351"/>
                </a:cubicBezTo>
                <a:cubicBezTo>
                  <a:pt x="464630" y="500541"/>
                  <a:pt x="488683" y="385099"/>
                  <a:pt x="418932" y="361048"/>
                </a:cubicBezTo>
                <a:cubicBezTo>
                  <a:pt x="349181" y="336998"/>
                  <a:pt x="171195" y="389909"/>
                  <a:pt x="101444" y="361048"/>
                </a:cubicBezTo>
                <a:cubicBezTo>
                  <a:pt x="31693" y="332187"/>
                  <a:pt x="-4385" y="223960"/>
                  <a:pt x="425" y="187884"/>
                </a:cubicBezTo>
                <a:cubicBezTo>
                  <a:pt x="5235" y="151808"/>
                  <a:pt x="82203" y="173454"/>
                  <a:pt x="130307" y="144594"/>
                </a:cubicBezTo>
                <a:cubicBezTo>
                  <a:pt x="178411" y="115734"/>
                  <a:pt x="219300" y="5101"/>
                  <a:pt x="317913" y="291"/>
                </a:cubicBezTo>
                <a:close/>
              </a:path>
            </a:pathLst>
          </a:custGeom>
          <a:solidFill>
            <a:schemeClr val="bg2">
              <a:lumMod val="9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8" name="Freeform 47"/>
          <p:cNvSpPr/>
          <p:nvPr/>
        </p:nvSpPr>
        <p:spPr>
          <a:xfrm rot="3715771">
            <a:off x="1961187" y="3664648"/>
            <a:ext cx="776438" cy="505642"/>
          </a:xfrm>
          <a:custGeom>
            <a:avLst/>
            <a:gdLst>
              <a:gd name="connsiteX0" fmla="*/ 317913 w 776438"/>
              <a:gd name="connsiteY0" fmla="*/ 291 h 505642"/>
              <a:gd name="connsiteX1" fmla="*/ 721988 w 776438"/>
              <a:gd name="connsiteY1" fmla="*/ 115733 h 505642"/>
              <a:gd name="connsiteX2" fmla="*/ 750850 w 776438"/>
              <a:gd name="connsiteY2" fmla="*/ 389909 h 505642"/>
              <a:gd name="connsiteX3" fmla="*/ 519950 w 776438"/>
              <a:gd name="connsiteY3" fmla="*/ 505351 h 505642"/>
              <a:gd name="connsiteX4" fmla="*/ 418932 w 776438"/>
              <a:gd name="connsiteY4" fmla="*/ 361048 h 505642"/>
              <a:gd name="connsiteX5" fmla="*/ 101444 w 776438"/>
              <a:gd name="connsiteY5" fmla="*/ 361048 h 505642"/>
              <a:gd name="connsiteX6" fmla="*/ 425 w 776438"/>
              <a:gd name="connsiteY6" fmla="*/ 187884 h 505642"/>
              <a:gd name="connsiteX7" fmla="*/ 130307 w 776438"/>
              <a:gd name="connsiteY7" fmla="*/ 144594 h 505642"/>
              <a:gd name="connsiteX8" fmla="*/ 317913 w 776438"/>
              <a:gd name="connsiteY8" fmla="*/ 291 h 50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6438" h="505642">
                <a:moveTo>
                  <a:pt x="317913" y="291"/>
                </a:moveTo>
                <a:cubicBezTo>
                  <a:pt x="416526" y="-4519"/>
                  <a:pt x="649832" y="50797"/>
                  <a:pt x="721988" y="115733"/>
                </a:cubicBezTo>
                <a:cubicBezTo>
                  <a:pt x="794144" y="180669"/>
                  <a:pt x="784523" y="324973"/>
                  <a:pt x="750850" y="389909"/>
                </a:cubicBezTo>
                <a:cubicBezTo>
                  <a:pt x="717177" y="454845"/>
                  <a:pt x="575270" y="510161"/>
                  <a:pt x="519950" y="505351"/>
                </a:cubicBezTo>
                <a:cubicBezTo>
                  <a:pt x="464630" y="500541"/>
                  <a:pt x="488683" y="385099"/>
                  <a:pt x="418932" y="361048"/>
                </a:cubicBezTo>
                <a:cubicBezTo>
                  <a:pt x="349181" y="336998"/>
                  <a:pt x="171195" y="389909"/>
                  <a:pt x="101444" y="361048"/>
                </a:cubicBezTo>
                <a:cubicBezTo>
                  <a:pt x="31693" y="332187"/>
                  <a:pt x="-4385" y="223960"/>
                  <a:pt x="425" y="187884"/>
                </a:cubicBezTo>
                <a:cubicBezTo>
                  <a:pt x="5235" y="151808"/>
                  <a:pt x="82203" y="173454"/>
                  <a:pt x="130307" y="144594"/>
                </a:cubicBezTo>
                <a:cubicBezTo>
                  <a:pt x="178411" y="115734"/>
                  <a:pt x="219300" y="5101"/>
                  <a:pt x="317913" y="291"/>
                </a:cubicBezTo>
                <a:close/>
              </a:path>
            </a:pathLst>
          </a:custGeom>
          <a:solidFill>
            <a:schemeClr val="bg2">
              <a:lumMod val="9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9" name="Freeform 48"/>
          <p:cNvSpPr/>
          <p:nvPr/>
        </p:nvSpPr>
        <p:spPr>
          <a:xfrm rot="17786659">
            <a:off x="2672659" y="3736762"/>
            <a:ext cx="569616" cy="505134"/>
          </a:xfrm>
          <a:custGeom>
            <a:avLst/>
            <a:gdLst>
              <a:gd name="connsiteX0" fmla="*/ 130666 w 569616"/>
              <a:gd name="connsiteY0" fmla="*/ 267193 h 542417"/>
              <a:gd name="connsiteX1" fmla="*/ 785 w 569616"/>
              <a:gd name="connsiteY1" fmla="*/ 79599 h 542417"/>
              <a:gd name="connsiteX2" fmla="*/ 202822 w 569616"/>
              <a:gd name="connsiteY2" fmla="*/ 7447 h 542417"/>
              <a:gd name="connsiteX3" fmla="*/ 375997 w 569616"/>
              <a:gd name="connsiteY3" fmla="*/ 21878 h 542417"/>
              <a:gd name="connsiteX4" fmla="*/ 563604 w 569616"/>
              <a:gd name="connsiteY4" fmla="*/ 180611 h 542417"/>
              <a:gd name="connsiteX5" fmla="*/ 505879 w 569616"/>
              <a:gd name="connsiteY5" fmla="*/ 483647 h 542417"/>
              <a:gd name="connsiteX6" fmla="*/ 332704 w 569616"/>
              <a:gd name="connsiteY6" fmla="*/ 541368 h 542417"/>
              <a:gd name="connsiteX7" fmla="*/ 72941 w 569616"/>
              <a:gd name="connsiteY7" fmla="*/ 498077 h 542417"/>
              <a:gd name="connsiteX8" fmla="*/ 130666 w 569616"/>
              <a:gd name="connsiteY8" fmla="*/ 267193 h 54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9616" h="542417">
                <a:moveTo>
                  <a:pt x="130666" y="267193"/>
                </a:moveTo>
                <a:cubicBezTo>
                  <a:pt x="118640" y="197447"/>
                  <a:pt x="-11241" y="122890"/>
                  <a:pt x="785" y="79599"/>
                </a:cubicBezTo>
                <a:cubicBezTo>
                  <a:pt x="12811" y="36308"/>
                  <a:pt x="140287" y="17067"/>
                  <a:pt x="202822" y="7447"/>
                </a:cubicBezTo>
                <a:cubicBezTo>
                  <a:pt x="265357" y="-2173"/>
                  <a:pt x="315867" y="-6983"/>
                  <a:pt x="375997" y="21878"/>
                </a:cubicBezTo>
                <a:cubicBezTo>
                  <a:pt x="436127" y="50739"/>
                  <a:pt x="541957" y="103650"/>
                  <a:pt x="563604" y="180611"/>
                </a:cubicBezTo>
                <a:cubicBezTo>
                  <a:pt x="585251" y="257572"/>
                  <a:pt x="544362" y="423521"/>
                  <a:pt x="505879" y="483647"/>
                </a:cubicBezTo>
                <a:cubicBezTo>
                  <a:pt x="467396" y="543773"/>
                  <a:pt x="404860" y="538963"/>
                  <a:pt x="332704" y="541368"/>
                </a:cubicBezTo>
                <a:cubicBezTo>
                  <a:pt x="260548" y="543773"/>
                  <a:pt x="101803" y="546178"/>
                  <a:pt x="72941" y="498077"/>
                </a:cubicBezTo>
                <a:cubicBezTo>
                  <a:pt x="44079" y="449976"/>
                  <a:pt x="142692" y="336939"/>
                  <a:pt x="130666" y="267193"/>
                </a:cubicBezTo>
                <a:close/>
              </a:path>
            </a:pathLst>
          </a:cu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50" name="Freeform 49"/>
          <p:cNvSpPr/>
          <p:nvPr/>
        </p:nvSpPr>
        <p:spPr>
          <a:xfrm rot="17177269">
            <a:off x="1768915" y="3233203"/>
            <a:ext cx="608061" cy="522349"/>
          </a:xfrm>
          <a:custGeom>
            <a:avLst/>
            <a:gdLst>
              <a:gd name="connsiteX0" fmla="*/ 1222 w 608061"/>
              <a:gd name="connsiteY0" fmla="*/ 203454 h 522349"/>
              <a:gd name="connsiteX1" fmla="*/ 203259 w 608061"/>
              <a:gd name="connsiteY1" fmla="*/ 59151 h 522349"/>
              <a:gd name="connsiteX2" fmla="*/ 419728 w 608061"/>
              <a:gd name="connsiteY2" fmla="*/ 131303 h 522349"/>
              <a:gd name="connsiteX3" fmla="*/ 535178 w 608061"/>
              <a:gd name="connsiteY3" fmla="*/ 1430 h 522349"/>
              <a:gd name="connsiteX4" fmla="*/ 607334 w 608061"/>
              <a:gd name="connsiteY4" fmla="*/ 232315 h 522349"/>
              <a:gd name="connsiteX5" fmla="*/ 491884 w 608061"/>
              <a:gd name="connsiteY5" fmla="*/ 347757 h 522349"/>
              <a:gd name="connsiteX6" fmla="*/ 347572 w 608061"/>
              <a:gd name="connsiteY6" fmla="*/ 304467 h 522349"/>
              <a:gd name="connsiteX7" fmla="*/ 217690 w 608061"/>
              <a:gd name="connsiteY7" fmla="*/ 520921 h 522349"/>
              <a:gd name="connsiteX8" fmla="*/ 102240 w 608061"/>
              <a:gd name="connsiteY8" fmla="*/ 391048 h 522349"/>
              <a:gd name="connsiteX9" fmla="*/ 116672 w 608061"/>
              <a:gd name="connsiteY9" fmla="*/ 246745 h 522349"/>
              <a:gd name="connsiteX10" fmla="*/ 1222 w 608061"/>
              <a:gd name="connsiteY10" fmla="*/ 203454 h 522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061" h="522349">
                <a:moveTo>
                  <a:pt x="1222" y="203454"/>
                </a:moveTo>
                <a:cubicBezTo>
                  <a:pt x="15653" y="172188"/>
                  <a:pt x="133508" y="71176"/>
                  <a:pt x="203259" y="59151"/>
                </a:cubicBezTo>
                <a:cubicBezTo>
                  <a:pt x="273010" y="47126"/>
                  <a:pt x="364408" y="140923"/>
                  <a:pt x="419728" y="131303"/>
                </a:cubicBezTo>
                <a:cubicBezTo>
                  <a:pt x="475048" y="121683"/>
                  <a:pt x="503910" y="-15405"/>
                  <a:pt x="535178" y="1430"/>
                </a:cubicBezTo>
                <a:cubicBezTo>
                  <a:pt x="566446" y="18265"/>
                  <a:pt x="614550" y="174594"/>
                  <a:pt x="607334" y="232315"/>
                </a:cubicBezTo>
                <a:cubicBezTo>
                  <a:pt x="600118" y="290036"/>
                  <a:pt x="535178" y="335732"/>
                  <a:pt x="491884" y="347757"/>
                </a:cubicBezTo>
                <a:cubicBezTo>
                  <a:pt x="448590" y="359782"/>
                  <a:pt x="393271" y="275606"/>
                  <a:pt x="347572" y="304467"/>
                </a:cubicBezTo>
                <a:cubicBezTo>
                  <a:pt x="301873" y="333328"/>
                  <a:pt x="258579" y="506491"/>
                  <a:pt x="217690" y="520921"/>
                </a:cubicBezTo>
                <a:cubicBezTo>
                  <a:pt x="176801" y="535351"/>
                  <a:pt x="119076" y="436744"/>
                  <a:pt x="102240" y="391048"/>
                </a:cubicBezTo>
                <a:cubicBezTo>
                  <a:pt x="85404" y="345352"/>
                  <a:pt x="128698" y="278011"/>
                  <a:pt x="116672" y="246745"/>
                </a:cubicBezTo>
                <a:cubicBezTo>
                  <a:pt x="104646" y="215479"/>
                  <a:pt x="-13209" y="234720"/>
                  <a:pt x="1222" y="203454"/>
                </a:cubicBezTo>
                <a:close/>
              </a:path>
            </a:pathLst>
          </a:custGeom>
          <a:solidFill>
            <a:schemeClr val="bg2">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51" name="Rectangle 50"/>
          <p:cNvSpPr/>
          <p:nvPr/>
        </p:nvSpPr>
        <p:spPr>
          <a:xfrm>
            <a:off x="5321471" y="6052860"/>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2" name="Rectangle 51"/>
          <p:cNvSpPr/>
          <p:nvPr/>
        </p:nvSpPr>
        <p:spPr>
          <a:xfrm>
            <a:off x="5091731" y="5821975"/>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3" name="Rectangle 52"/>
          <p:cNvSpPr/>
          <p:nvPr/>
        </p:nvSpPr>
        <p:spPr>
          <a:xfrm>
            <a:off x="4636464" y="6052861"/>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4" name="Rectangle 53"/>
          <p:cNvSpPr/>
          <p:nvPr/>
        </p:nvSpPr>
        <p:spPr>
          <a:xfrm>
            <a:off x="5091731" y="6052863"/>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5" name="Rectangle 54"/>
          <p:cNvSpPr/>
          <p:nvPr/>
        </p:nvSpPr>
        <p:spPr>
          <a:xfrm>
            <a:off x="5091731" y="5547799"/>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6" name="Rectangle 55"/>
          <p:cNvSpPr/>
          <p:nvPr/>
        </p:nvSpPr>
        <p:spPr>
          <a:xfrm>
            <a:off x="5091731" y="5302485"/>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7" name="Rectangle 56"/>
          <p:cNvSpPr/>
          <p:nvPr/>
        </p:nvSpPr>
        <p:spPr>
          <a:xfrm>
            <a:off x="5326512" y="5793116"/>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8" name="Rectangle 57"/>
          <p:cNvSpPr/>
          <p:nvPr/>
        </p:nvSpPr>
        <p:spPr>
          <a:xfrm>
            <a:off x="4836760" y="5807546"/>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9" name="Rectangle 58"/>
          <p:cNvSpPr/>
          <p:nvPr/>
        </p:nvSpPr>
        <p:spPr>
          <a:xfrm>
            <a:off x="4836759" y="6052860"/>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0" name="Rectangle 59"/>
          <p:cNvSpPr/>
          <p:nvPr/>
        </p:nvSpPr>
        <p:spPr>
          <a:xfrm>
            <a:off x="5321471" y="5547798"/>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1" name="Rectangle 60"/>
          <p:cNvSpPr/>
          <p:nvPr/>
        </p:nvSpPr>
        <p:spPr>
          <a:xfrm>
            <a:off x="5781575" y="6067287"/>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2" name="Rectangle 61"/>
          <p:cNvSpPr/>
          <p:nvPr/>
        </p:nvSpPr>
        <p:spPr>
          <a:xfrm>
            <a:off x="4836760" y="5547799"/>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3" name="Rectangle 62"/>
          <p:cNvSpPr/>
          <p:nvPr/>
        </p:nvSpPr>
        <p:spPr>
          <a:xfrm>
            <a:off x="4631296" y="5793110"/>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4" name="Rectangle 63"/>
          <p:cNvSpPr/>
          <p:nvPr/>
        </p:nvSpPr>
        <p:spPr>
          <a:xfrm>
            <a:off x="5991258" y="6070899"/>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6" name="Rectangle 65"/>
          <p:cNvSpPr/>
          <p:nvPr/>
        </p:nvSpPr>
        <p:spPr>
          <a:xfrm>
            <a:off x="3610351" y="6042036"/>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7" name="Rectangle 66"/>
          <p:cNvSpPr/>
          <p:nvPr/>
        </p:nvSpPr>
        <p:spPr>
          <a:xfrm>
            <a:off x="5574890" y="5562226"/>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8" name="Rectangle 67"/>
          <p:cNvSpPr/>
          <p:nvPr/>
        </p:nvSpPr>
        <p:spPr>
          <a:xfrm>
            <a:off x="5091731" y="5031918"/>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9" name="Freeform 8"/>
          <p:cNvSpPr/>
          <p:nvPr/>
        </p:nvSpPr>
        <p:spPr>
          <a:xfrm>
            <a:off x="2296858" y="4811806"/>
            <a:ext cx="5455012" cy="1443080"/>
          </a:xfrm>
          <a:custGeom>
            <a:avLst/>
            <a:gdLst>
              <a:gd name="connsiteX0" fmla="*/ 0 w 5455012"/>
              <a:gd name="connsiteY0" fmla="*/ 1399789 h 1443080"/>
              <a:gd name="connsiteX1" fmla="*/ 909169 w 5455012"/>
              <a:gd name="connsiteY1" fmla="*/ 1414219 h 1443080"/>
              <a:gd name="connsiteX2" fmla="*/ 1659594 w 5455012"/>
              <a:gd name="connsiteY2" fmla="*/ 1342068 h 1443080"/>
              <a:gd name="connsiteX3" fmla="*/ 2121394 w 5455012"/>
              <a:gd name="connsiteY3" fmla="*/ 981310 h 1443080"/>
              <a:gd name="connsiteX4" fmla="*/ 2842956 w 5455012"/>
              <a:gd name="connsiteY4" fmla="*/ 50 h 1443080"/>
              <a:gd name="connsiteX5" fmla="*/ 3607813 w 5455012"/>
              <a:gd name="connsiteY5" fmla="*/ 1024601 h 1443080"/>
              <a:gd name="connsiteX6" fmla="*/ 4069612 w 5455012"/>
              <a:gd name="connsiteY6" fmla="*/ 1370928 h 1443080"/>
              <a:gd name="connsiteX7" fmla="*/ 4589137 w 5455012"/>
              <a:gd name="connsiteY7" fmla="*/ 1414219 h 1443080"/>
              <a:gd name="connsiteX8" fmla="*/ 5455012 w 5455012"/>
              <a:gd name="connsiteY8" fmla="*/ 1443080 h 1443080"/>
              <a:gd name="connsiteX9" fmla="*/ 5455012 w 5455012"/>
              <a:gd name="connsiteY9" fmla="*/ 1443080 h 1443080"/>
              <a:gd name="connsiteX10" fmla="*/ 5455012 w 5455012"/>
              <a:gd name="connsiteY10" fmla="*/ 1443080 h 144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55012" h="1443080">
                <a:moveTo>
                  <a:pt x="0" y="1399789"/>
                </a:moveTo>
                <a:cubicBezTo>
                  <a:pt x="316285" y="1411814"/>
                  <a:pt x="632570" y="1423839"/>
                  <a:pt x="909169" y="1414219"/>
                </a:cubicBezTo>
                <a:cubicBezTo>
                  <a:pt x="1185768" y="1404599"/>
                  <a:pt x="1457556" y="1414220"/>
                  <a:pt x="1659594" y="1342068"/>
                </a:cubicBezTo>
                <a:cubicBezTo>
                  <a:pt x="1861632" y="1269916"/>
                  <a:pt x="1924167" y="1204980"/>
                  <a:pt x="2121394" y="981310"/>
                </a:cubicBezTo>
                <a:cubicBezTo>
                  <a:pt x="2318621" y="757640"/>
                  <a:pt x="2595220" y="-7165"/>
                  <a:pt x="2842956" y="50"/>
                </a:cubicBezTo>
                <a:cubicBezTo>
                  <a:pt x="3090692" y="7265"/>
                  <a:pt x="3403370" y="796121"/>
                  <a:pt x="3607813" y="1024601"/>
                </a:cubicBezTo>
                <a:cubicBezTo>
                  <a:pt x="3812256" y="1253081"/>
                  <a:pt x="3906058" y="1305992"/>
                  <a:pt x="4069612" y="1370928"/>
                </a:cubicBezTo>
                <a:cubicBezTo>
                  <a:pt x="4233166" y="1435864"/>
                  <a:pt x="4358237" y="1402194"/>
                  <a:pt x="4589137" y="1414219"/>
                </a:cubicBezTo>
                <a:cubicBezTo>
                  <a:pt x="4820037" y="1426244"/>
                  <a:pt x="5455012" y="1443080"/>
                  <a:pt x="5455012" y="1443080"/>
                </a:cubicBezTo>
                <a:lnTo>
                  <a:pt x="5455012" y="1443080"/>
                </a:lnTo>
                <a:lnTo>
                  <a:pt x="5455012" y="1443080"/>
                </a:lnTo>
              </a:path>
            </a:pathLst>
          </a:custGeom>
          <a:ln w="57150" cmpd="sng">
            <a:solidFill>
              <a:srgbClr val="1E1C1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21" name="TextBox 20"/>
          <p:cNvSpPr txBox="1"/>
          <p:nvPr/>
        </p:nvSpPr>
        <p:spPr>
          <a:xfrm>
            <a:off x="6484880" y="5320523"/>
            <a:ext cx="2811134" cy="369332"/>
          </a:xfrm>
          <a:prstGeom prst="rect">
            <a:avLst/>
          </a:prstGeom>
          <a:noFill/>
        </p:spPr>
        <p:txBody>
          <a:bodyPr wrap="square" rtlCol="0">
            <a:spAutoFit/>
          </a:bodyPr>
          <a:lstStyle/>
          <a:p>
            <a:r>
              <a:rPr lang="en-US" dirty="0" smtClean="0">
                <a:solidFill>
                  <a:prstClr val="black"/>
                </a:solidFill>
              </a:rPr>
              <a:t>sampling distribution of </a:t>
            </a:r>
            <a:r>
              <a:rPr lang="en-US" b="1" dirty="0" err="1" smtClean="0">
                <a:solidFill>
                  <a:prstClr val="black"/>
                </a:solidFill>
              </a:rPr>
              <a:t>θ</a:t>
            </a:r>
            <a:endParaRPr lang="en-US" dirty="0">
              <a:solidFill>
                <a:prstClr val="black"/>
              </a:solidFill>
            </a:endParaRPr>
          </a:p>
        </p:txBody>
      </p:sp>
      <p:sp>
        <p:nvSpPr>
          <p:cNvPr id="29" name="TextBox 28"/>
          <p:cNvSpPr txBox="1"/>
          <p:nvPr/>
        </p:nvSpPr>
        <p:spPr>
          <a:xfrm>
            <a:off x="8747626" y="5192894"/>
            <a:ext cx="299631" cy="369332"/>
          </a:xfrm>
          <a:prstGeom prst="rect">
            <a:avLst/>
          </a:prstGeom>
          <a:noFill/>
        </p:spPr>
        <p:txBody>
          <a:bodyPr wrap="none" rtlCol="0">
            <a:spAutoFit/>
          </a:bodyPr>
          <a:lstStyle/>
          <a:p>
            <a:r>
              <a:rPr lang="en-US" dirty="0" smtClean="0">
                <a:solidFill>
                  <a:prstClr val="black"/>
                </a:solidFill>
              </a:rPr>
              <a:t>^</a:t>
            </a:r>
            <a:endParaRPr lang="en-US" dirty="0">
              <a:solidFill>
                <a:prstClr val="black"/>
              </a:solidFill>
            </a:endParaRPr>
          </a:p>
        </p:txBody>
      </p:sp>
      <p:sp>
        <p:nvSpPr>
          <p:cNvPr id="69" name="TextBox 68"/>
          <p:cNvSpPr txBox="1"/>
          <p:nvPr/>
        </p:nvSpPr>
        <p:spPr>
          <a:xfrm>
            <a:off x="7622047" y="1063184"/>
            <a:ext cx="1458091" cy="646331"/>
          </a:xfrm>
          <a:prstGeom prst="rect">
            <a:avLst/>
          </a:prstGeom>
          <a:noFill/>
        </p:spPr>
        <p:txBody>
          <a:bodyPr wrap="none" rtlCol="0">
            <a:spAutoFit/>
          </a:bodyPr>
          <a:lstStyle/>
          <a:p>
            <a:r>
              <a:rPr lang="en-US" b="1" dirty="0" smtClean="0">
                <a:solidFill>
                  <a:prstClr val="black"/>
                </a:solidFill>
              </a:rPr>
              <a:t>Hypothetical </a:t>
            </a:r>
          </a:p>
          <a:p>
            <a:r>
              <a:rPr lang="en-US" b="1" dirty="0" smtClean="0">
                <a:solidFill>
                  <a:prstClr val="black"/>
                </a:solidFill>
              </a:rPr>
              <a:t>Data</a:t>
            </a:r>
            <a:endParaRPr lang="en-US" b="1" i="1" dirty="0">
              <a:solidFill>
                <a:prstClr val="black"/>
              </a:solidFill>
            </a:endParaRPr>
          </a:p>
        </p:txBody>
      </p:sp>
    </p:spTree>
    <p:extLst>
      <p:ext uri="{BB962C8B-B14F-4D97-AF65-F5344CB8AC3E}">
        <p14:creationId xmlns:p14="http://schemas.microsoft.com/office/powerpoint/2010/main" val="1772091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0"/>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3"/>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1" nodeType="clickEffect">
                                  <p:stCondLst>
                                    <p:cond delay="0"/>
                                  </p:stCondLst>
                                  <p:childTnLst>
                                    <p:set>
                                      <p:cBhvr>
                                        <p:cTn id="74" dur="1" fill="hold">
                                          <p:stCondLst>
                                            <p:cond delay="0"/>
                                          </p:stCondLst>
                                        </p:cTn>
                                        <p:tgtEl>
                                          <p:spTgt spid="28"/>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6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childTnLst>
                                </p:cTn>
                              </p:par>
                              <p:par>
                                <p:cTn id="79" presetID="1" presetClass="entr" presetSubtype="0" fill="hold" grpId="1" nodeType="withEffect">
                                  <p:stCondLst>
                                    <p:cond delay="0"/>
                                  </p:stCondLst>
                                  <p:childTnLst>
                                    <p:set>
                                      <p:cBhvr>
                                        <p:cTn id="80" dur="1" fill="hold">
                                          <p:stCondLst>
                                            <p:cond delay="0"/>
                                          </p:stCondLst>
                                        </p:cTn>
                                        <p:tgtEl>
                                          <p:spTgt spid="27"/>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5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3"/>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54"/>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55"/>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6"/>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58"/>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59"/>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62"/>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63"/>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64"/>
                                        </p:tgtEl>
                                        <p:attrNameLst>
                                          <p:attrName>style.visibility</p:attrName>
                                        </p:attrNameLst>
                                      </p:cBhvr>
                                      <p:to>
                                        <p:strVal val="visible"/>
                                      </p:to>
                                    </p:set>
                                  </p:childTnLst>
                                </p:cTn>
                              </p:par>
                              <p:par>
                                <p:cTn id="101" presetID="1" presetClass="entr" presetSubtype="0" fill="hold" grpId="1" nodeType="withEffect">
                                  <p:stCondLst>
                                    <p:cond delay="0"/>
                                  </p:stCondLst>
                                  <p:childTnLst>
                                    <p:set>
                                      <p:cBhvr>
                                        <p:cTn id="102" dur="1" fill="hold">
                                          <p:stCondLst>
                                            <p:cond delay="0"/>
                                          </p:stCondLst>
                                        </p:cTn>
                                        <p:tgtEl>
                                          <p:spTgt spid="64"/>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66"/>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68"/>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3"/>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49"/>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48"/>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32"/>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31"/>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33"/>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30"/>
                                        </p:tgtEl>
                                        <p:attrNameLst>
                                          <p:attrName>style.visibility</p:attrName>
                                        </p:attrNameLst>
                                      </p:cBhvr>
                                      <p:to>
                                        <p:strVal val="visible"/>
                                      </p:to>
                                    </p:set>
                                  </p:childTnLst>
                                </p:cTn>
                              </p:par>
                              <p:par>
                                <p:cTn id="121" presetID="1" presetClass="entr" presetSubtype="0" fill="hold" grpId="0" nodeType="withEffect">
                                  <p:stCondLst>
                                    <p:cond delay="0"/>
                                  </p:stCondLst>
                                  <p:childTnLst>
                                    <p:set>
                                      <p:cBhvr>
                                        <p:cTn id="122" dur="1" fill="hold">
                                          <p:stCondLst>
                                            <p:cond delay="0"/>
                                          </p:stCondLst>
                                        </p:cTn>
                                        <p:tgtEl>
                                          <p:spTgt spid="50"/>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67"/>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51"/>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57"/>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ntr" presetSubtype="0" fill="hold" grpId="0" nodeType="clickEffect">
                                  <p:stCondLst>
                                    <p:cond delay="0"/>
                                  </p:stCondLst>
                                  <p:childTnLst>
                                    <p:set>
                                      <p:cBhvr>
                                        <p:cTn id="132" dur="1" fill="hold">
                                          <p:stCondLst>
                                            <p:cond delay="0"/>
                                          </p:stCondLst>
                                        </p:cTn>
                                        <p:tgtEl>
                                          <p:spTgt spid="21"/>
                                        </p:tgtEl>
                                        <p:attrNameLst>
                                          <p:attrName>style.visibility</p:attrName>
                                        </p:attrNameLst>
                                      </p:cBhvr>
                                      <p:to>
                                        <p:strVal val="visible"/>
                                      </p:to>
                                    </p:set>
                                  </p:childTnLst>
                                </p:cTn>
                              </p:par>
                              <p:par>
                                <p:cTn id="133" presetID="1" presetClass="entr" presetSubtype="0" fill="hold" grpId="0" nodeType="withEffect">
                                  <p:stCondLst>
                                    <p:cond delay="0"/>
                                  </p:stCondLst>
                                  <p:childTnLst>
                                    <p:set>
                                      <p:cBhvr>
                                        <p:cTn id="134" dur="1" fill="hold">
                                          <p:stCondLst>
                                            <p:cond delay="0"/>
                                          </p:stCondLst>
                                        </p:cTn>
                                        <p:tgtEl>
                                          <p:spTgt spid="29"/>
                                        </p:tgtEl>
                                        <p:attrNameLst>
                                          <p:attrName>style.visibility</p:attrName>
                                        </p:attrNameLst>
                                      </p:cBhvr>
                                      <p:to>
                                        <p:strVal val="visible"/>
                                      </p:to>
                                    </p:set>
                                  </p:childTnLst>
                                </p:cTn>
                              </p:par>
                              <p:par>
                                <p:cTn id="135" presetID="1" presetClass="entr" presetSubtype="0" fill="hold" grpId="0" nodeType="withEffect">
                                  <p:stCondLst>
                                    <p:cond delay="0"/>
                                  </p:stCondLst>
                                  <p:childTnLst>
                                    <p:set>
                                      <p:cBhvr>
                                        <p:cTn id="13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8" grpId="0" animBg="1"/>
      <p:bldP spid="12" grpId="0" animBg="1"/>
      <p:bldP spid="13" grpId="0" animBg="1"/>
      <p:bldP spid="15" grpId="0" animBg="1"/>
      <p:bldP spid="16" grpId="0" animBg="1"/>
      <p:bldP spid="17" grpId="0"/>
      <p:bldP spid="19" grpId="0" animBg="1"/>
      <p:bldP spid="20" grpId="0" animBg="1"/>
      <p:bldP spid="23" grpId="0"/>
      <p:bldP spid="24" grpId="0"/>
      <p:bldP spid="25" grpId="0" animBg="1"/>
      <p:bldP spid="26" grpId="0" animBg="1"/>
      <p:bldP spid="27" grpId="0" animBg="1"/>
      <p:bldP spid="27" grpId="1" animBg="1"/>
      <p:bldP spid="28" grpId="0" animBg="1"/>
      <p:bldP spid="28" grpId="1" animBg="1"/>
      <p:bldP spid="40" grpId="0" animBg="1"/>
      <p:bldP spid="41" grpId="0" animBg="1"/>
      <p:bldP spid="42" grpId="0" animBg="1"/>
      <p:bldP spid="43" grpId="0" animBg="1"/>
      <p:bldP spid="39" grpId="0" animBg="1"/>
      <p:bldP spid="31" grpId="0" animBg="1"/>
      <p:bldP spid="32" grpId="0" animBg="1"/>
      <p:bldP spid="33" grpId="0" animBg="1"/>
      <p:bldP spid="30"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4" grpId="1" animBg="1"/>
      <p:bldP spid="66" grpId="0" animBg="1"/>
      <p:bldP spid="67" grpId="0" animBg="1"/>
      <p:bldP spid="68" grpId="0" animBg="1"/>
      <p:bldP spid="9" grpId="0" animBg="1"/>
      <p:bldP spid="21" grpId="0"/>
      <p:bldP spid="2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6985"/>
            <a:ext cx="9144000" cy="1466000"/>
          </a:xfrm>
        </p:spPr>
        <p:txBody>
          <a:bodyPr>
            <a:normAutofit/>
          </a:bodyPr>
          <a:lstStyle/>
          <a:p>
            <a:pPr algn="ctr"/>
            <a:r>
              <a:rPr lang="en-US" sz="4000" dirty="0" smtClean="0"/>
              <a:t>Can we figure out how much we expect our parameter estimate to vary?</a:t>
            </a:r>
            <a:endParaRPr lang="en-US" sz="4000" dirty="0"/>
          </a:p>
        </p:txBody>
      </p:sp>
      <p:sp>
        <p:nvSpPr>
          <p:cNvPr id="34" name="TextBox 33"/>
          <p:cNvSpPr txBox="1"/>
          <p:nvPr/>
        </p:nvSpPr>
        <p:spPr>
          <a:xfrm>
            <a:off x="2857499" y="1832919"/>
            <a:ext cx="4101353" cy="923330"/>
          </a:xfrm>
          <a:prstGeom prst="rect">
            <a:avLst/>
          </a:prstGeom>
          <a:solidFill>
            <a:schemeClr val="bg2"/>
          </a:solidFill>
        </p:spPr>
        <p:txBody>
          <a:bodyPr wrap="square" rtlCol="0">
            <a:spAutoFit/>
          </a:bodyPr>
          <a:lstStyle/>
          <a:p>
            <a:pPr algn="ctr"/>
            <a:r>
              <a:rPr lang="en-US" dirty="0" smtClean="0">
                <a:solidFill>
                  <a:prstClr val="black"/>
                </a:solidFill>
              </a:rPr>
              <a:t>Substitute something else in for the “real world” and calculate the sampling distribution</a:t>
            </a:r>
            <a:endParaRPr lang="en-US" dirty="0">
              <a:solidFill>
                <a:prstClr val="black"/>
              </a:solidFill>
            </a:endParaRPr>
          </a:p>
        </p:txBody>
      </p:sp>
      <p:sp>
        <p:nvSpPr>
          <p:cNvPr id="69" name="TextBox 68"/>
          <p:cNvSpPr txBox="1"/>
          <p:nvPr/>
        </p:nvSpPr>
        <p:spPr>
          <a:xfrm>
            <a:off x="1605801" y="3294130"/>
            <a:ext cx="2503395" cy="369332"/>
          </a:xfrm>
          <a:prstGeom prst="rect">
            <a:avLst/>
          </a:prstGeom>
          <a:solidFill>
            <a:schemeClr val="bg2"/>
          </a:solidFill>
        </p:spPr>
        <p:txBody>
          <a:bodyPr wrap="square" rtlCol="0">
            <a:spAutoFit/>
          </a:bodyPr>
          <a:lstStyle/>
          <a:p>
            <a:pPr algn="ctr"/>
            <a:r>
              <a:rPr lang="en-US" dirty="0" smtClean="0">
                <a:solidFill>
                  <a:prstClr val="black"/>
                </a:solidFill>
              </a:rPr>
              <a:t>Substitute the model</a:t>
            </a:r>
            <a:endParaRPr lang="en-US" dirty="0">
              <a:solidFill>
                <a:prstClr val="black"/>
              </a:solidFill>
            </a:endParaRPr>
          </a:p>
        </p:txBody>
      </p:sp>
      <p:sp>
        <p:nvSpPr>
          <p:cNvPr id="70" name="TextBox 69"/>
          <p:cNvSpPr txBox="1"/>
          <p:nvPr/>
        </p:nvSpPr>
        <p:spPr>
          <a:xfrm>
            <a:off x="5846107" y="4062841"/>
            <a:ext cx="2660584" cy="646331"/>
          </a:xfrm>
          <a:prstGeom prst="rect">
            <a:avLst/>
          </a:prstGeom>
          <a:solidFill>
            <a:schemeClr val="bg2"/>
          </a:solidFill>
        </p:spPr>
        <p:txBody>
          <a:bodyPr wrap="square" rtlCol="0">
            <a:spAutoFit/>
          </a:bodyPr>
          <a:lstStyle/>
          <a:p>
            <a:pPr algn="ctr"/>
            <a:r>
              <a:rPr lang="en-US" dirty="0" smtClean="0">
                <a:solidFill>
                  <a:prstClr val="black"/>
                </a:solidFill>
              </a:rPr>
              <a:t>Substitute random draws from the observed data</a:t>
            </a:r>
            <a:endParaRPr lang="en-US" dirty="0">
              <a:solidFill>
                <a:prstClr val="black"/>
              </a:solidFill>
            </a:endParaRPr>
          </a:p>
        </p:txBody>
      </p:sp>
      <p:sp>
        <p:nvSpPr>
          <p:cNvPr id="71" name="TextBox 70"/>
          <p:cNvSpPr txBox="1"/>
          <p:nvPr/>
        </p:nvSpPr>
        <p:spPr>
          <a:xfrm>
            <a:off x="1045507" y="4201343"/>
            <a:ext cx="1321176" cy="369332"/>
          </a:xfrm>
          <a:prstGeom prst="rect">
            <a:avLst/>
          </a:prstGeom>
          <a:solidFill>
            <a:schemeClr val="bg2"/>
          </a:solidFill>
        </p:spPr>
        <p:txBody>
          <a:bodyPr wrap="square" rtlCol="0">
            <a:spAutoFit/>
          </a:bodyPr>
          <a:lstStyle/>
          <a:p>
            <a:pPr algn="ctr"/>
            <a:r>
              <a:rPr lang="en-US" smtClean="0">
                <a:solidFill>
                  <a:prstClr val="black"/>
                </a:solidFill>
              </a:rPr>
              <a:t>Analytically</a:t>
            </a:r>
            <a:endParaRPr lang="en-US" dirty="0">
              <a:solidFill>
                <a:prstClr val="black"/>
              </a:solidFill>
            </a:endParaRPr>
          </a:p>
        </p:txBody>
      </p:sp>
      <p:sp>
        <p:nvSpPr>
          <p:cNvPr id="72" name="TextBox 71"/>
          <p:cNvSpPr txBox="1"/>
          <p:nvPr/>
        </p:nvSpPr>
        <p:spPr>
          <a:xfrm>
            <a:off x="2976280" y="4062841"/>
            <a:ext cx="2379011" cy="646331"/>
          </a:xfrm>
          <a:prstGeom prst="rect">
            <a:avLst/>
          </a:prstGeom>
          <a:solidFill>
            <a:schemeClr val="bg2"/>
          </a:solidFill>
        </p:spPr>
        <p:txBody>
          <a:bodyPr wrap="square" rtlCol="0">
            <a:spAutoFit/>
          </a:bodyPr>
          <a:lstStyle/>
          <a:p>
            <a:pPr algn="ctr"/>
            <a:r>
              <a:rPr lang="en-US" dirty="0" smtClean="0">
                <a:solidFill>
                  <a:prstClr val="black"/>
                </a:solidFill>
              </a:rPr>
              <a:t>Plug in fixed variables in the observed data</a:t>
            </a:r>
            <a:endParaRPr lang="en-US" dirty="0">
              <a:solidFill>
                <a:prstClr val="black"/>
              </a:solidFill>
            </a:endParaRPr>
          </a:p>
        </p:txBody>
      </p:sp>
      <p:cxnSp>
        <p:nvCxnSpPr>
          <p:cNvPr id="74" name="Straight Arrow Connector 73"/>
          <p:cNvCxnSpPr>
            <a:stCxn id="34" idx="2"/>
            <a:endCxn id="70" idx="0"/>
          </p:cNvCxnSpPr>
          <p:nvPr/>
        </p:nvCxnSpPr>
        <p:spPr>
          <a:xfrm>
            <a:off x="4908176" y="2756249"/>
            <a:ext cx="2268223" cy="130659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77" name="Straight Arrow Connector 76"/>
          <p:cNvCxnSpPr>
            <a:stCxn id="34" idx="2"/>
            <a:endCxn id="69" idx="0"/>
          </p:cNvCxnSpPr>
          <p:nvPr/>
        </p:nvCxnSpPr>
        <p:spPr>
          <a:xfrm flipH="1">
            <a:off x="2857499" y="2756249"/>
            <a:ext cx="2050677" cy="53788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80" name="Straight Arrow Connector 79"/>
          <p:cNvCxnSpPr>
            <a:stCxn id="69" idx="2"/>
            <a:endCxn id="71" idx="0"/>
          </p:cNvCxnSpPr>
          <p:nvPr/>
        </p:nvCxnSpPr>
        <p:spPr>
          <a:xfrm flipH="1">
            <a:off x="1706095" y="3663462"/>
            <a:ext cx="1151404" cy="53788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83" name="Straight Arrow Connector 82"/>
          <p:cNvCxnSpPr>
            <a:stCxn id="69" idx="2"/>
            <a:endCxn id="72" idx="0"/>
          </p:cNvCxnSpPr>
          <p:nvPr/>
        </p:nvCxnSpPr>
        <p:spPr>
          <a:xfrm>
            <a:off x="2857499" y="3663462"/>
            <a:ext cx="1308287" cy="39937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86" name="TextBox 85"/>
          <p:cNvSpPr txBox="1"/>
          <p:nvPr/>
        </p:nvSpPr>
        <p:spPr>
          <a:xfrm>
            <a:off x="751913" y="5016223"/>
            <a:ext cx="1908364" cy="646331"/>
          </a:xfrm>
          <a:prstGeom prst="rect">
            <a:avLst/>
          </a:prstGeom>
          <a:solidFill>
            <a:schemeClr val="bg2">
              <a:lumMod val="50000"/>
            </a:schemeClr>
          </a:solidFill>
        </p:spPr>
        <p:txBody>
          <a:bodyPr wrap="square" rtlCol="0">
            <a:spAutoFit/>
          </a:bodyPr>
          <a:lstStyle/>
          <a:p>
            <a:pPr algn="ctr"/>
            <a:r>
              <a:rPr lang="en-US" dirty="0" smtClean="0">
                <a:solidFill>
                  <a:prstClr val="black"/>
                </a:solidFill>
              </a:rPr>
              <a:t>Analytical estimate</a:t>
            </a:r>
            <a:endParaRPr lang="en-US" dirty="0">
              <a:solidFill>
                <a:prstClr val="black"/>
              </a:solidFill>
            </a:endParaRPr>
          </a:p>
        </p:txBody>
      </p:sp>
      <p:sp>
        <p:nvSpPr>
          <p:cNvPr id="87" name="TextBox 86"/>
          <p:cNvSpPr txBox="1"/>
          <p:nvPr/>
        </p:nvSpPr>
        <p:spPr>
          <a:xfrm>
            <a:off x="3211603" y="5016223"/>
            <a:ext cx="1908364" cy="646331"/>
          </a:xfrm>
          <a:prstGeom prst="rect">
            <a:avLst/>
          </a:prstGeom>
          <a:solidFill>
            <a:schemeClr val="bg2">
              <a:lumMod val="50000"/>
            </a:schemeClr>
          </a:solidFill>
        </p:spPr>
        <p:txBody>
          <a:bodyPr wrap="square" rtlCol="0">
            <a:spAutoFit/>
          </a:bodyPr>
          <a:lstStyle/>
          <a:p>
            <a:pPr algn="ctr"/>
            <a:r>
              <a:rPr lang="en-US" dirty="0">
                <a:solidFill>
                  <a:prstClr val="black"/>
                </a:solidFill>
              </a:rPr>
              <a:t>P</a:t>
            </a:r>
            <a:r>
              <a:rPr lang="en-US" dirty="0" smtClean="0">
                <a:solidFill>
                  <a:prstClr val="black"/>
                </a:solidFill>
              </a:rPr>
              <a:t>arametric bootstrap</a:t>
            </a:r>
            <a:endParaRPr lang="en-US" dirty="0">
              <a:solidFill>
                <a:prstClr val="black"/>
              </a:solidFill>
            </a:endParaRPr>
          </a:p>
        </p:txBody>
      </p:sp>
      <p:sp>
        <p:nvSpPr>
          <p:cNvPr id="88" name="TextBox 87"/>
          <p:cNvSpPr txBox="1"/>
          <p:nvPr/>
        </p:nvSpPr>
        <p:spPr>
          <a:xfrm>
            <a:off x="6222217" y="5153202"/>
            <a:ext cx="1908364" cy="369332"/>
          </a:xfrm>
          <a:prstGeom prst="rect">
            <a:avLst/>
          </a:prstGeom>
          <a:solidFill>
            <a:schemeClr val="bg2">
              <a:lumMod val="50000"/>
            </a:schemeClr>
          </a:solidFill>
        </p:spPr>
        <p:txBody>
          <a:bodyPr wrap="square" rtlCol="0">
            <a:spAutoFit/>
          </a:bodyPr>
          <a:lstStyle/>
          <a:p>
            <a:pPr algn="ctr"/>
            <a:r>
              <a:rPr lang="en-US" dirty="0" smtClean="0">
                <a:solidFill>
                  <a:prstClr val="black"/>
                </a:solidFill>
              </a:rPr>
              <a:t>Bootstrap</a:t>
            </a:r>
            <a:endParaRPr lang="en-US" dirty="0">
              <a:solidFill>
                <a:prstClr val="black"/>
              </a:solidFill>
            </a:endParaRPr>
          </a:p>
        </p:txBody>
      </p:sp>
      <p:sp>
        <p:nvSpPr>
          <p:cNvPr id="94" name="Title 3"/>
          <p:cNvSpPr txBox="1">
            <a:spLocks/>
          </p:cNvSpPr>
          <p:nvPr/>
        </p:nvSpPr>
        <p:spPr>
          <a:xfrm>
            <a:off x="0" y="6308188"/>
            <a:ext cx="9144000" cy="562264"/>
          </a:xfrm>
          <a:prstGeom prst="rect">
            <a:avLst/>
          </a:prstGeom>
        </p:spPr>
        <p:txBody>
          <a:bodyPr vert="horz" lIns="91440" tIns="45720" rIns="91440" bIns="45720" rtlCol="0" anchor="t">
            <a:normAutofit fontScale="70000" lnSpcReduction="20000"/>
          </a:bodyPr>
          <a:lstStyle>
            <a:lvl1pPr algn="l" defTabSz="685800" rtl="0" eaLnBrk="1" latinLnBrk="0" hangingPunct="1">
              <a:spcBef>
                <a:spcPct val="0"/>
              </a:spcBef>
              <a:buNone/>
              <a:defRPr sz="3300" kern="1200">
                <a:solidFill>
                  <a:schemeClr val="tx1"/>
                </a:solidFill>
                <a:latin typeface="+mj-lt"/>
                <a:ea typeface="+mj-ea"/>
                <a:cs typeface="+mj-cs"/>
              </a:defRPr>
            </a:lvl1pPr>
          </a:lstStyle>
          <a:p>
            <a:pPr algn="ctr"/>
            <a:r>
              <a:rPr lang="en-US" sz="4000" dirty="0" smtClean="0">
                <a:solidFill>
                  <a:prstClr val="black"/>
                </a:solidFill>
              </a:rPr>
              <a:t>Use to build </a:t>
            </a:r>
            <a:r>
              <a:rPr lang="en-US" sz="4000" i="1" dirty="0" smtClean="0">
                <a:solidFill>
                  <a:prstClr val="black"/>
                </a:solidFill>
              </a:rPr>
              <a:t>confidence intervals </a:t>
            </a:r>
            <a:r>
              <a:rPr lang="en-US" sz="4000" dirty="0" smtClean="0">
                <a:solidFill>
                  <a:prstClr val="black"/>
                </a:solidFill>
              </a:rPr>
              <a:t>and do </a:t>
            </a:r>
            <a:r>
              <a:rPr lang="en-US" sz="4000" i="1" smtClean="0">
                <a:solidFill>
                  <a:prstClr val="black"/>
                </a:solidFill>
              </a:rPr>
              <a:t>hypothesis tests</a:t>
            </a:r>
            <a:endParaRPr lang="en-US" sz="4000" i="1" dirty="0">
              <a:solidFill>
                <a:prstClr val="black"/>
              </a:solidFill>
            </a:endParaRPr>
          </a:p>
        </p:txBody>
      </p:sp>
    </p:spTree>
    <p:extLst>
      <p:ext uri="{BB962C8B-B14F-4D97-AF65-F5344CB8AC3E}">
        <p14:creationId xmlns:p14="http://schemas.microsoft.com/office/powerpoint/2010/main" val="99241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8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69" grpId="0" animBg="1"/>
      <p:bldP spid="70" grpId="0" animBg="1"/>
      <p:bldP spid="71" grpId="0" animBg="1"/>
      <p:bldP spid="72" grpId="0" animBg="1"/>
      <p:bldP spid="86" grpId="0" animBg="1"/>
      <p:bldP spid="87" grpId="0" animBg="1"/>
      <p:bldP spid="88" grpId="0" animBg="1"/>
      <p:bldP spid="9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p:nvPr/>
        </p:nvSpPr>
        <p:spPr>
          <a:xfrm rot="3541105">
            <a:off x="3456933" y="1390766"/>
            <a:ext cx="2750798" cy="2084016"/>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sp>
        <p:nvSpPr>
          <p:cNvPr id="13" name="Freeform 12"/>
          <p:cNvSpPr/>
          <p:nvPr/>
        </p:nvSpPr>
        <p:spPr>
          <a:xfrm rot="3541105">
            <a:off x="4030866" y="1949524"/>
            <a:ext cx="2439791" cy="178152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sp>
        <p:nvSpPr>
          <p:cNvPr id="16" name="Freeform 15"/>
          <p:cNvSpPr/>
          <p:nvPr/>
        </p:nvSpPr>
        <p:spPr>
          <a:xfrm rot="3541105">
            <a:off x="3967394" y="2476182"/>
            <a:ext cx="2609900" cy="2045125"/>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sp>
        <p:nvSpPr>
          <p:cNvPr id="20" name="Freeform 19"/>
          <p:cNvSpPr/>
          <p:nvPr/>
        </p:nvSpPr>
        <p:spPr>
          <a:xfrm rot="3541105">
            <a:off x="3967394" y="2921814"/>
            <a:ext cx="2609900" cy="2045125"/>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cxnSp>
        <p:nvCxnSpPr>
          <p:cNvPr id="22" name="Straight Arrow Connector 21"/>
          <p:cNvCxnSpPr/>
          <p:nvPr/>
        </p:nvCxnSpPr>
        <p:spPr>
          <a:xfrm>
            <a:off x="1961270" y="6298176"/>
            <a:ext cx="5887950" cy="57721"/>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911043" y="6380173"/>
            <a:ext cx="375424" cy="523220"/>
          </a:xfrm>
          <a:prstGeom prst="rect">
            <a:avLst/>
          </a:prstGeom>
          <a:noFill/>
        </p:spPr>
        <p:txBody>
          <a:bodyPr wrap="none" rtlCol="0">
            <a:spAutoFit/>
          </a:bodyPr>
          <a:lstStyle/>
          <a:p>
            <a:r>
              <a:rPr lang="en-US" sz="2800" dirty="0" err="1" smtClean="0">
                <a:solidFill>
                  <a:prstClr val="black"/>
                </a:solidFill>
              </a:rPr>
              <a:t>θ</a:t>
            </a:r>
            <a:endParaRPr lang="en-US" sz="2800" dirty="0">
              <a:solidFill>
                <a:prstClr val="black"/>
              </a:solidFill>
            </a:endParaRPr>
          </a:p>
        </p:txBody>
      </p:sp>
      <p:sp>
        <p:nvSpPr>
          <p:cNvPr id="24" name="TextBox 23"/>
          <p:cNvSpPr txBox="1"/>
          <p:nvPr/>
        </p:nvSpPr>
        <p:spPr>
          <a:xfrm>
            <a:off x="4939905" y="6282763"/>
            <a:ext cx="299631" cy="369332"/>
          </a:xfrm>
          <a:prstGeom prst="rect">
            <a:avLst/>
          </a:prstGeom>
          <a:noFill/>
        </p:spPr>
        <p:txBody>
          <a:bodyPr wrap="none" rtlCol="0">
            <a:spAutoFit/>
          </a:bodyPr>
          <a:lstStyle/>
          <a:p>
            <a:r>
              <a:rPr lang="en-US" dirty="0" smtClean="0">
                <a:solidFill>
                  <a:prstClr val="black"/>
                </a:solidFill>
              </a:rPr>
              <a:t>^</a:t>
            </a:r>
          </a:p>
        </p:txBody>
      </p:sp>
      <p:sp>
        <p:nvSpPr>
          <p:cNvPr id="9" name="Freeform 8"/>
          <p:cNvSpPr/>
          <p:nvPr/>
        </p:nvSpPr>
        <p:spPr>
          <a:xfrm>
            <a:off x="2296858" y="4811806"/>
            <a:ext cx="5455012" cy="1443080"/>
          </a:xfrm>
          <a:custGeom>
            <a:avLst/>
            <a:gdLst>
              <a:gd name="connsiteX0" fmla="*/ 0 w 5455012"/>
              <a:gd name="connsiteY0" fmla="*/ 1399789 h 1443080"/>
              <a:gd name="connsiteX1" fmla="*/ 909169 w 5455012"/>
              <a:gd name="connsiteY1" fmla="*/ 1414219 h 1443080"/>
              <a:gd name="connsiteX2" fmla="*/ 1659594 w 5455012"/>
              <a:gd name="connsiteY2" fmla="*/ 1342068 h 1443080"/>
              <a:gd name="connsiteX3" fmla="*/ 2121394 w 5455012"/>
              <a:gd name="connsiteY3" fmla="*/ 981310 h 1443080"/>
              <a:gd name="connsiteX4" fmla="*/ 2842956 w 5455012"/>
              <a:gd name="connsiteY4" fmla="*/ 50 h 1443080"/>
              <a:gd name="connsiteX5" fmla="*/ 3607813 w 5455012"/>
              <a:gd name="connsiteY5" fmla="*/ 1024601 h 1443080"/>
              <a:gd name="connsiteX6" fmla="*/ 4069612 w 5455012"/>
              <a:gd name="connsiteY6" fmla="*/ 1370928 h 1443080"/>
              <a:gd name="connsiteX7" fmla="*/ 4589137 w 5455012"/>
              <a:gd name="connsiteY7" fmla="*/ 1414219 h 1443080"/>
              <a:gd name="connsiteX8" fmla="*/ 5455012 w 5455012"/>
              <a:gd name="connsiteY8" fmla="*/ 1443080 h 1443080"/>
              <a:gd name="connsiteX9" fmla="*/ 5455012 w 5455012"/>
              <a:gd name="connsiteY9" fmla="*/ 1443080 h 1443080"/>
              <a:gd name="connsiteX10" fmla="*/ 5455012 w 5455012"/>
              <a:gd name="connsiteY10" fmla="*/ 1443080 h 144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55012" h="1443080">
                <a:moveTo>
                  <a:pt x="0" y="1399789"/>
                </a:moveTo>
                <a:cubicBezTo>
                  <a:pt x="316285" y="1411814"/>
                  <a:pt x="632570" y="1423839"/>
                  <a:pt x="909169" y="1414219"/>
                </a:cubicBezTo>
                <a:cubicBezTo>
                  <a:pt x="1185768" y="1404599"/>
                  <a:pt x="1457556" y="1414220"/>
                  <a:pt x="1659594" y="1342068"/>
                </a:cubicBezTo>
                <a:cubicBezTo>
                  <a:pt x="1861632" y="1269916"/>
                  <a:pt x="1924167" y="1204980"/>
                  <a:pt x="2121394" y="981310"/>
                </a:cubicBezTo>
                <a:cubicBezTo>
                  <a:pt x="2318621" y="757640"/>
                  <a:pt x="2595220" y="-7165"/>
                  <a:pt x="2842956" y="50"/>
                </a:cubicBezTo>
                <a:cubicBezTo>
                  <a:pt x="3090692" y="7265"/>
                  <a:pt x="3403370" y="796121"/>
                  <a:pt x="3607813" y="1024601"/>
                </a:cubicBezTo>
                <a:cubicBezTo>
                  <a:pt x="3812256" y="1253081"/>
                  <a:pt x="3906058" y="1305992"/>
                  <a:pt x="4069612" y="1370928"/>
                </a:cubicBezTo>
                <a:cubicBezTo>
                  <a:pt x="4233166" y="1435864"/>
                  <a:pt x="4358237" y="1402194"/>
                  <a:pt x="4589137" y="1414219"/>
                </a:cubicBezTo>
                <a:cubicBezTo>
                  <a:pt x="4820037" y="1426244"/>
                  <a:pt x="5455012" y="1443080"/>
                  <a:pt x="5455012" y="1443080"/>
                </a:cubicBezTo>
                <a:lnTo>
                  <a:pt x="5455012" y="1443080"/>
                </a:lnTo>
                <a:lnTo>
                  <a:pt x="5455012" y="1443080"/>
                </a:lnTo>
              </a:path>
            </a:pathLst>
          </a:custGeom>
          <a:ln w="57150" cmpd="sng">
            <a:solidFill>
              <a:srgbClr val="1E1C1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21" name="TextBox 20"/>
          <p:cNvSpPr txBox="1"/>
          <p:nvPr/>
        </p:nvSpPr>
        <p:spPr>
          <a:xfrm>
            <a:off x="6484880" y="5320523"/>
            <a:ext cx="2811134" cy="369332"/>
          </a:xfrm>
          <a:prstGeom prst="rect">
            <a:avLst/>
          </a:prstGeom>
          <a:noFill/>
        </p:spPr>
        <p:txBody>
          <a:bodyPr wrap="square" rtlCol="0">
            <a:spAutoFit/>
          </a:bodyPr>
          <a:lstStyle/>
          <a:p>
            <a:r>
              <a:rPr lang="en-US" dirty="0" smtClean="0">
                <a:solidFill>
                  <a:prstClr val="black"/>
                </a:solidFill>
              </a:rPr>
              <a:t>sampling distribution of </a:t>
            </a:r>
            <a:r>
              <a:rPr lang="en-US" b="1" dirty="0" err="1" smtClean="0">
                <a:solidFill>
                  <a:prstClr val="black"/>
                </a:solidFill>
              </a:rPr>
              <a:t>θ</a:t>
            </a:r>
            <a:endParaRPr lang="en-US" dirty="0">
              <a:solidFill>
                <a:prstClr val="black"/>
              </a:solidFill>
            </a:endParaRPr>
          </a:p>
        </p:txBody>
      </p:sp>
      <p:sp>
        <p:nvSpPr>
          <p:cNvPr id="29" name="TextBox 28"/>
          <p:cNvSpPr txBox="1"/>
          <p:nvPr/>
        </p:nvSpPr>
        <p:spPr>
          <a:xfrm>
            <a:off x="8747626" y="5192894"/>
            <a:ext cx="299631" cy="369332"/>
          </a:xfrm>
          <a:prstGeom prst="rect">
            <a:avLst/>
          </a:prstGeom>
          <a:noFill/>
        </p:spPr>
        <p:txBody>
          <a:bodyPr wrap="none" rtlCol="0">
            <a:spAutoFit/>
          </a:bodyPr>
          <a:lstStyle/>
          <a:p>
            <a:r>
              <a:rPr lang="en-US" dirty="0" smtClean="0">
                <a:solidFill>
                  <a:prstClr val="black"/>
                </a:solidFill>
              </a:rPr>
              <a:t>^</a:t>
            </a:r>
            <a:endParaRPr lang="en-US" dirty="0">
              <a:solidFill>
                <a:prstClr val="black"/>
              </a:solidFill>
            </a:endParaRPr>
          </a:p>
        </p:txBody>
      </p:sp>
      <p:sp>
        <p:nvSpPr>
          <p:cNvPr id="83" name="Title 3"/>
          <p:cNvSpPr>
            <a:spLocks noGrp="1"/>
          </p:cNvSpPr>
          <p:nvPr>
            <p:ph type="title"/>
          </p:nvPr>
        </p:nvSpPr>
        <p:spPr>
          <a:xfrm>
            <a:off x="17138" y="-271"/>
            <a:ext cx="9126861" cy="1226568"/>
          </a:xfrm>
        </p:spPr>
        <p:txBody>
          <a:bodyPr>
            <a:normAutofit fontScale="90000"/>
          </a:bodyPr>
          <a:lstStyle/>
          <a:p>
            <a:r>
              <a:rPr lang="en-US" sz="4000" dirty="0" smtClean="0"/>
              <a:t>Using the analytical estimator and the model</a:t>
            </a:r>
            <a:endParaRPr lang="en-US" sz="4000" dirty="0"/>
          </a:p>
        </p:txBody>
      </p:sp>
      <p:sp>
        <p:nvSpPr>
          <p:cNvPr id="69" name="Oval 68"/>
          <p:cNvSpPr/>
          <p:nvPr/>
        </p:nvSpPr>
        <p:spPr>
          <a:xfrm>
            <a:off x="644894" y="2031782"/>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a:t>
            </a:r>
            <a:r>
              <a:rPr lang="en-US" sz="2400" kern="0" dirty="0" smtClean="0">
                <a:solidFill>
                  <a:srgbClr val="000000"/>
                </a:solidFill>
                <a:sym typeface="Arial"/>
              </a:rPr>
              <a:t> ~ </a:t>
            </a:r>
            <a:r>
              <a:rPr lang="en-US" sz="2400" i="1" kern="0" dirty="0" smtClean="0">
                <a:solidFill>
                  <a:srgbClr val="000000"/>
                </a:solidFill>
                <a:sym typeface="Arial"/>
              </a:rPr>
              <a:t>𝒩(</a:t>
            </a:r>
            <a:r>
              <a:rPr lang="en-US" sz="2400" kern="0" dirty="0" smtClean="0">
                <a:solidFill>
                  <a:srgbClr val="000000"/>
                </a:solidFill>
                <a:sym typeface="Arial"/>
              </a:rPr>
              <a:t>θ</a:t>
            </a:r>
            <a:r>
              <a:rPr lang="en-US" sz="2400" i="1" kern="0" dirty="0" smtClean="0">
                <a:solidFill>
                  <a:srgbClr val="000000"/>
                </a:solidFill>
                <a:sym typeface="Arial"/>
              </a:rPr>
              <a:t>x,σ</a:t>
            </a:r>
            <a:r>
              <a:rPr lang="en-US" sz="2400" i="1" kern="0" baseline="30000" dirty="0">
                <a:solidFill>
                  <a:srgbClr val="000000"/>
                </a:solidFill>
                <a:sym typeface="Arial"/>
              </a:rPr>
              <a:t>2</a:t>
            </a:r>
            <a:r>
              <a:rPr lang="en-US" sz="2400" i="1" kern="0" dirty="0" smtClean="0">
                <a:solidFill>
                  <a:srgbClr val="000000"/>
                </a:solidFill>
                <a:sym typeface="Arial"/>
              </a:rPr>
              <a:t>)</a:t>
            </a:r>
            <a:endParaRPr lang="en-US" sz="2400" kern="0" dirty="0">
              <a:solidFill>
                <a:srgbClr val="000000"/>
              </a:solidFill>
              <a:sym typeface="Arial"/>
            </a:endParaRPr>
          </a:p>
        </p:txBody>
      </p:sp>
      <p:sp>
        <p:nvSpPr>
          <p:cNvPr id="4" name="TextBox 3"/>
          <p:cNvSpPr txBox="1"/>
          <p:nvPr/>
        </p:nvSpPr>
        <p:spPr>
          <a:xfrm>
            <a:off x="6269990" y="1853591"/>
            <a:ext cx="2357834" cy="1200329"/>
          </a:xfrm>
          <a:prstGeom prst="rect">
            <a:avLst/>
          </a:prstGeom>
          <a:noFill/>
        </p:spPr>
        <p:txBody>
          <a:bodyPr wrap="square" rtlCol="0">
            <a:spAutoFit/>
          </a:bodyPr>
          <a:lstStyle/>
          <a:p>
            <a:r>
              <a:rPr lang="en-US" sz="2400" dirty="0" smtClean="0">
                <a:solidFill>
                  <a:prstClr val="black"/>
                </a:solidFill>
              </a:rPr>
              <a:t>Algebra and statistics + </a:t>
            </a:r>
            <a:r>
              <a:rPr lang="en-US" sz="2400" smtClean="0">
                <a:solidFill>
                  <a:prstClr val="black"/>
                </a:solidFill>
              </a:rPr>
              <a:t>MLE estimator</a:t>
            </a:r>
            <a:endParaRPr lang="en-US" sz="2400">
              <a:solidFill>
                <a:prstClr val="black"/>
              </a:solidFill>
            </a:endParaRPr>
          </a:p>
        </p:txBody>
      </p:sp>
    </p:spTree>
    <p:extLst>
      <p:ext uri="{BB962C8B-B14F-4D97-AF65-F5344CB8AC3E}">
        <p14:creationId xmlns:p14="http://schemas.microsoft.com/office/powerpoint/2010/main" val="69747416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860819" y="436819"/>
            <a:ext cx="2447926" cy="3176762"/>
            <a:chOff x="6177441" y="1585910"/>
            <a:chExt cx="2447926" cy="3176762"/>
          </a:xfrm>
        </p:grpSpPr>
        <p:sp>
          <p:nvSpPr>
            <p:cNvPr id="2" name="Rectangle 1"/>
            <p:cNvSpPr/>
            <p:nvPr/>
          </p:nvSpPr>
          <p:spPr>
            <a:xfrm>
              <a:off x="6177441" y="1585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5" name="Rectangle 34"/>
            <p:cNvSpPr/>
            <p:nvPr/>
          </p:nvSpPr>
          <p:spPr>
            <a:xfrm>
              <a:off x="6329841" y="17383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6" name="Rectangle 35"/>
            <p:cNvSpPr/>
            <p:nvPr/>
          </p:nvSpPr>
          <p:spPr>
            <a:xfrm>
              <a:off x="6482241" y="18907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7" name="Rectangle 36"/>
            <p:cNvSpPr/>
            <p:nvPr/>
          </p:nvSpPr>
          <p:spPr>
            <a:xfrm>
              <a:off x="6634641" y="2043110"/>
              <a:ext cx="1381126" cy="2109962"/>
            </a:xfrm>
            <a:prstGeom prst="rect">
              <a:avLst/>
            </a:prstGeom>
            <a:solidFill>
              <a:schemeClr val="bg2">
                <a:lumMod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8" name="Rectangle 37"/>
            <p:cNvSpPr/>
            <p:nvPr/>
          </p:nvSpPr>
          <p:spPr>
            <a:xfrm>
              <a:off x="6787041" y="21955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4" name="Rectangle 43"/>
            <p:cNvSpPr/>
            <p:nvPr/>
          </p:nvSpPr>
          <p:spPr>
            <a:xfrm>
              <a:off x="6939441" y="2347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5" name="Rectangle 44"/>
            <p:cNvSpPr/>
            <p:nvPr/>
          </p:nvSpPr>
          <p:spPr>
            <a:xfrm>
              <a:off x="7091841" y="2500310"/>
              <a:ext cx="1381126" cy="2109962"/>
            </a:xfrm>
            <a:prstGeom prst="rect">
              <a:avLst/>
            </a:pr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6" name="Rectangle 45"/>
            <p:cNvSpPr/>
            <p:nvPr/>
          </p:nvSpPr>
          <p:spPr>
            <a:xfrm>
              <a:off x="7244241" y="26527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grpSp>
      <p:sp>
        <p:nvSpPr>
          <p:cNvPr id="4" name="Title 3"/>
          <p:cNvSpPr>
            <a:spLocks noGrp="1"/>
          </p:cNvSpPr>
          <p:nvPr>
            <p:ph type="title"/>
          </p:nvPr>
        </p:nvSpPr>
        <p:spPr>
          <a:xfrm>
            <a:off x="17139" y="-271"/>
            <a:ext cx="4946533" cy="1143000"/>
          </a:xfrm>
        </p:spPr>
        <p:txBody>
          <a:bodyPr>
            <a:normAutofit/>
          </a:bodyPr>
          <a:lstStyle/>
          <a:p>
            <a:r>
              <a:rPr lang="en-US" sz="4000" dirty="0" smtClean="0"/>
              <a:t>Parametric bootstrap</a:t>
            </a:r>
            <a:endParaRPr lang="en-US" sz="4000" dirty="0"/>
          </a:p>
        </p:txBody>
      </p:sp>
      <p:graphicFrame>
        <p:nvGraphicFramePr>
          <p:cNvPr id="6" name="Table 5"/>
          <p:cNvGraphicFramePr>
            <a:graphicFrameLocks noGrp="1"/>
          </p:cNvGraphicFramePr>
          <p:nvPr>
            <p:extLst/>
          </p:nvPr>
        </p:nvGraphicFramePr>
        <p:xfrm>
          <a:off x="6084782" y="16569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DDD9C3"/>
                    </a:solidFill>
                  </a:tcPr>
                </a:tc>
                <a:tc>
                  <a:txBody>
                    <a:bodyPr/>
                    <a:lstStyle/>
                    <a:p>
                      <a:pPr algn="ctr"/>
                      <a:r>
                        <a:rPr lang="en-US" dirty="0" err="1" smtClean="0"/>
                        <a:t>y</a:t>
                      </a:r>
                      <a:r>
                        <a:rPr lang="en-US" baseline="-25000" dirty="0" err="1" smtClean="0"/>
                        <a:t>s</a:t>
                      </a:r>
                      <a:endParaRPr lang="en-US" dirty="0"/>
                    </a:p>
                  </a:txBody>
                  <a:tcPr marL="45720" marR="45720" anchor="ctr">
                    <a:solidFill>
                      <a:srgbClr val="DDD9C3"/>
                    </a:solidFill>
                  </a:tcPr>
                </a:tc>
              </a:tr>
              <a:tr h="229722">
                <a:tc>
                  <a:txBody>
                    <a:bodyPr/>
                    <a:lstStyle/>
                    <a:p>
                      <a:pPr algn="ctr"/>
                      <a:r>
                        <a:rPr lang="en-US" dirty="0" smtClean="0"/>
                        <a:t>0.12</a:t>
                      </a:r>
                      <a:endParaRPr lang="en-US" dirty="0"/>
                    </a:p>
                  </a:txBody>
                  <a:tcPr marL="45720" marR="45720" anchor="ctr">
                    <a:solidFill>
                      <a:srgbClr val="DDD9C3"/>
                    </a:solidFill>
                  </a:tcPr>
                </a:tc>
                <a:tc>
                  <a:txBody>
                    <a:bodyPr/>
                    <a:lstStyle/>
                    <a:p>
                      <a:pPr algn="ctr"/>
                      <a:r>
                        <a:rPr lang="en-US" dirty="0" smtClean="0"/>
                        <a:t>12</a:t>
                      </a:r>
                      <a:endParaRPr lang="en-US" dirty="0"/>
                    </a:p>
                  </a:txBody>
                  <a:tcPr marL="45720" marR="45720" anchor="ctr">
                    <a:solidFill>
                      <a:srgbClr val="DDD9C3"/>
                    </a:solidFill>
                  </a:tcPr>
                </a:tc>
              </a:tr>
              <a:tr h="645086">
                <a:tc>
                  <a:txBody>
                    <a:bodyPr/>
                    <a:lstStyle/>
                    <a:p>
                      <a:pPr algn="ctr"/>
                      <a:r>
                        <a:rPr lang="en-US" dirty="0" smtClean="0"/>
                        <a:t>…</a:t>
                      </a:r>
                      <a:endParaRPr lang="en-US" dirty="0"/>
                    </a:p>
                  </a:txBody>
                  <a:tcPr marL="45720" marR="45720" anchor="ctr">
                    <a:solidFill>
                      <a:srgbClr val="DDD9C3"/>
                    </a:solidFill>
                  </a:tcPr>
                </a:tc>
                <a:tc>
                  <a:txBody>
                    <a:bodyPr/>
                    <a:lstStyle/>
                    <a:p>
                      <a:pPr algn="ctr"/>
                      <a:r>
                        <a:rPr lang="en-US" dirty="0" smtClean="0"/>
                        <a:t>…</a:t>
                      </a:r>
                      <a:endParaRPr lang="en-US" dirty="0"/>
                    </a:p>
                  </a:txBody>
                  <a:tcPr marL="45720" marR="45720" anchor="ctr">
                    <a:solidFill>
                      <a:srgbClr val="DDD9C3"/>
                    </a:solidFill>
                  </a:tcPr>
                </a:tc>
              </a:tr>
              <a:tr h="229722">
                <a:tc>
                  <a:txBody>
                    <a:bodyPr/>
                    <a:lstStyle/>
                    <a:p>
                      <a:pPr algn="ctr"/>
                      <a:r>
                        <a:rPr lang="en-US" dirty="0" smtClean="0"/>
                        <a:t>19</a:t>
                      </a:r>
                      <a:endParaRPr lang="en-US" dirty="0"/>
                    </a:p>
                  </a:txBody>
                  <a:tcPr marL="45720" marR="45720" anchor="ctr">
                    <a:solidFill>
                      <a:srgbClr val="DDD9C3"/>
                    </a:solidFill>
                  </a:tcPr>
                </a:tc>
                <a:tc>
                  <a:txBody>
                    <a:bodyPr/>
                    <a:lstStyle/>
                    <a:p>
                      <a:pPr algn="ctr"/>
                      <a:r>
                        <a:rPr lang="en-US" dirty="0" smtClean="0"/>
                        <a:t>1435</a:t>
                      </a:r>
                      <a:endParaRPr lang="en-US" dirty="0"/>
                    </a:p>
                  </a:txBody>
                  <a:tcPr marL="45720" marR="45720" anchor="ctr">
                    <a:solidFill>
                      <a:srgbClr val="DDD9C3"/>
                    </a:solidFill>
                  </a:tcPr>
                </a:tc>
              </a:tr>
              <a:tr h="229722">
                <a:tc>
                  <a:txBody>
                    <a:bodyPr/>
                    <a:lstStyle/>
                    <a:p>
                      <a:pPr algn="ctr"/>
                      <a:r>
                        <a:rPr lang="en-US" dirty="0" smtClean="0"/>
                        <a:t>0.2</a:t>
                      </a:r>
                      <a:endParaRPr lang="en-US" dirty="0"/>
                    </a:p>
                  </a:txBody>
                  <a:tcPr marL="45720" marR="45720" anchor="ctr">
                    <a:solidFill>
                      <a:srgbClr val="DDD9C3"/>
                    </a:solidFill>
                  </a:tcPr>
                </a:tc>
                <a:tc>
                  <a:txBody>
                    <a:bodyPr/>
                    <a:lstStyle/>
                    <a:p>
                      <a:pPr algn="ctr"/>
                      <a:r>
                        <a:rPr lang="en-US" dirty="0" smtClean="0"/>
                        <a:t>13</a:t>
                      </a:r>
                      <a:endParaRPr lang="en-US" dirty="0"/>
                    </a:p>
                  </a:txBody>
                  <a:tcPr marL="45720" marR="45720" anchor="ctr">
                    <a:solidFill>
                      <a:srgbClr val="DDD9C3"/>
                    </a:solidFill>
                  </a:tcPr>
                </a:tc>
              </a:tr>
            </a:tbl>
          </a:graphicData>
        </a:graphic>
      </p:graphicFrame>
      <p:sp>
        <p:nvSpPr>
          <p:cNvPr id="7" name="TextBox 6"/>
          <p:cNvSpPr txBox="1"/>
          <p:nvPr/>
        </p:nvSpPr>
        <p:spPr>
          <a:xfrm>
            <a:off x="7751870" y="1340183"/>
            <a:ext cx="1197764" cy="646331"/>
          </a:xfrm>
          <a:prstGeom prst="rect">
            <a:avLst/>
          </a:prstGeom>
          <a:noFill/>
        </p:spPr>
        <p:txBody>
          <a:bodyPr wrap="none" rtlCol="0">
            <a:spAutoFit/>
          </a:bodyPr>
          <a:lstStyle/>
          <a:p>
            <a:r>
              <a:rPr lang="en-US" b="1" dirty="0" smtClean="0">
                <a:solidFill>
                  <a:prstClr val="black"/>
                </a:solidFill>
              </a:rPr>
              <a:t>Simulated </a:t>
            </a:r>
          </a:p>
          <a:p>
            <a:r>
              <a:rPr lang="en-US" b="1" dirty="0" smtClean="0">
                <a:solidFill>
                  <a:prstClr val="black"/>
                </a:solidFill>
              </a:rPr>
              <a:t>Data</a:t>
            </a:r>
            <a:endParaRPr lang="en-US" b="1" i="1" dirty="0">
              <a:solidFill>
                <a:prstClr val="black"/>
              </a:solidFill>
            </a:endParaRPr>
          </a:p>
        </p:txBody>
      </p:sp>
      <p:sp>
        <p:nvSpPr>
          <p:cNvPr id="8" name="Freeform 7"/>
          <p:cNvSpPr/>
          <p:nvPr/>
        </p:nvSpPr>
        <p:spPr>
          <a:xfrm>
            <a:off x="2991290" y="1462696"/>
            <a:ext cx="3452602" cy="499047"/>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1" name="Table 10"/>
          <p:cNvGraphicFramePr>
            <a:graphicFrameLocks noGrp="1"/>
          </p:cNvGraphicFramePr>
          <p:nvPr>
            <p:extLst/>
          </p:nvPr>
        </p:nvGraphicFramePr>
        <p:xfrm>
          <a:off x="6237182" y="18093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C4BD97"/>
                    </a:solidFill>
                  </a:tcPr>
                </a:tc>
                <a:tc>
                  <a:txBody>
                    <a:bodyPr/>
                    <a:lstStyle/>
                    <a:p>
                      <a:pPr algn="ctr"/>
                      <a:r>
                        <a:rPr lang="en-US" dirty="0" err="1" smtClean="0"/>
                        <a:t>y</a:t>
                      </a:r>
                      <a:r>
                        <a:rPr lang="en-US" baseline="-25000" dirty="0" err="1" smtClean="0"/>
                        <a:t>s</a:t>
                      </a:r>
                      <a:endParaRPr lang="en-US" dirty="0"/>
                    </a:p>
                  </a:txBody>
                  <a:tcPr marL="45720" marR="45720" anchor="ctr">
                    <a:solidFill>
                      <a:srgbClr val="C4BD97"/>
                    </a:solidFill>
                  </a:tcPr>
                </a:tc>
              </a:tr>
              <a:tr h="229722">
                <a:tc>
                  <a:txBody>
                    <a:bodyPr/>
                    <a:lstStyle/>
                    <a:p>
                      <a:pPr algn="ctr"/>
                      <a:r>
                        <a:rPr lang="en-US" dirty="0" smtClean="0"/>
                        <a:t>0.21</a:t>
                      </a:r>
                      <a:endParaRPr lang="en-US" dirty="0"/>
                    </a:p>
                  </a:txBody>
                  <a:tcPr marL="45720" marR="45720" anchor="ctr">
                    <a:solidFill>
                      <a:srgbClr val="C4BD97"/>
                    </a:solidFill>
                  </a:tcPr>
                </a:tc>
                <a:tc>
                  <a:txBody>
                    <a:bodyPr/>
                    <a:lstStyle/>
                    <a:p>
                      <a:pPr algn="ctr"/>
                      <a:r>
                        <a:rPr lang="en-US" dirty="0" smtClean="0"/>
                        <a:t>12.6</a:t>
                      </a:r>
                      <a:endParaRPr lang="en-US" dirty="0"/>
                    </a:p>
                  </a:txBody>
                  <a:tcPr marL="45720" marR="45720" anchor="ctr">
                    <a:solidFill>
                      <a:srgbClr val="C4BD97"/>
                    </a:solidFill>
                  </a:tcPr>
                </a:tc>
              </a:tr>
              <a:tr h="645086">
                <a:tc>
                  <a:txBody>
                    <a:bodyPr/>
                    <a:lstStyle/>
                    <a:p>
                      <a:pPr algn="ctr"/>
                      <a:r>
                        <a:rPr lang="en-US" dirty="0" smtClean="0"/>
                        <a:t>…</a:t>
                      </a:r>
                      <a:endParaRPr lang="en-US" dirty="0"/>
                    </a:p>
                  </a:txBody>
                  <a:tcPr marL="45720" marR="45720" anchor="ctr">
                    <a:solidFill>
                      <a:srgbClr val="C4BD97"/>
                    </a:solidFill>
                  </a:tcPr>
                </a:tc>
                <a:tc>
                  <a:txBody>
                    <a:bodyPr/>
                    <a:lstStyle/>
                    <a:p>
                      <a:pPr algn="ctr"/>
                      <a:r>
                        <a:rPr lang="en-US" dirty="0" smtClean="0"/>
                        <a:t>…</a:t>
                      </a:r>
                      <a:endParaRPr lang="en-US" dirty="0"/>
                    </a:p>
                  </a:txBody>
                  <a:tcPr marL="45720" marR="45720" anchor="ctr">
                    <a:solidFill>
                      <a:srgbClr val="C4BD97"/>
                    </a:solidFill>
                  </a:tcPr>
                </a:tc>
              </a:tr>
              <a:tr h="229722">
                <a:tc>
                  <a:txBody>
                    <a:bodyPr/>
                    <a:lstStyle/>
                    <a:p>
                      <a:pPr algn="ctr"/>
                      <a:r>
                        <a:rPr lang="en-US" dirty="0" smtClean="0"/>
                        <a:t>93</a:t>
                      </a:r>
                      <a:endParaRPr lang="en-US" dirty="0"/>
                    </a:p>
                  </a:txBody>
                  <a:tcPr marL="45720" marR="45720" anchor="ctr">
                    <a:solidFill>
                      <a:srgbClr val="C4BD97"/>
                    </a:solidFill>
                  </a:tcPr>
                </a:tc>
                <a:tc>
                  <a:txBody>
                    <a:bodyPr/>
                    <a:lstStyle/>
                    <a:p>
                      <a:pPr algn="ctr"/>
                      <a:r>
                        <a:rPr lang="en-US" dirty="0" smtClean="0"/>
                        <a:t>135</a:t>
                      </a:r>
                      <a:endParaRPr lang="en-US" dirty="0"/>
                    </a:p>
                  </a:txBody>
                  <a:tcPr marL="45720" marR="45720" anchor="ctr">
                    <a:solidFill>
                      <a:srgbClr val="C4BD97"/>
                    </a:solidFill>
                  </a:tcPr>
                </a:tc>
              </a:tr>
              <a:tr h="229722">
                <a:tc>
                  <a:txBody>
                    <a:bodyPr/>
                    <a:lstStyle/>
                    <a:p>
                      <a:pPr algn="ctr"/>
                      <a:r>
                        <a:rPr lang="en-US" dirty="0" smtClean="0"/>
                        <a:t>0.2</a:t>
                      </a:r>
                      <a:endParaRPr lang="en-US" dirty="0"/>
                    </a:p>
                  </a:txBody>
                  <a:tcPr marL="45720" marR="45720" anchor="ctr">
                    <a:solidFill>
                      <a:srgbClr val="C4BD97"/>
                    </a:solidFill>
                  </a:tcPr>
                </a:tc>
                <a:tc>
                  <a:txBody>
                    <a:bodyPr/>
                    <a:lstStyle/>
                    <a:p>
                      <a:pPr algn="ctr"/>
                      <a:r>
                        <a:rPr lang="en-US" dirty="0" smtClean="0"/>
                        <a:t>13</a:t>
                      </a:r>
                      <a:endParaRPr lang="en-US" dirty="0"/>
                    </a:p>
                  </a:txBody>
                  <a:tcPr marL="45720" marR="45720" anchor="ctr">
                    <a:solidFill>
                      <a:srgbClr val="C4BD97"/>
                    </a:solidFill>
                  </a:tcPr>
                </a:tc>
              </a:tr>
            </a:tbl>
          </a:graphicData>
        </a:graphic>
      </p:graphicFrame>
      <p:sp>
        <p:nvSpPr>
          <p:cNvPr id="13" name="Freeform 12"/>
          <p:cNvSpPr/>
          <p:nvPr/>
        </p:nvSpPr>
        <p:spPr>
          <a:xfrm>
            <a:off x="3496520" y="1961743"/>
            <a:ext cx="3062248" cy="42661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4" name="Table 13"/>
          <p:cNvGraphicFramePr>
            <a:graphicFrameLocks noGrp="1"/>
          </p:cNvGraphicFramePr>
          <p:nvPr>
            <p:extLst/>
          </p:nvPr>
        </p:nvGraphicFramePr>
        <p:xfrm>
          <a:off x="6389582" y="19617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chemeClr val="bg2">
                        <a:lumMod val="50000"/>
                      </a:schemeClr>
                    </a:solidFill>
                  </a:tcPr>
                </a:tc>
                <a:tc>
                  <a:txBody>
                    <a:bodyPr/>
                    <a:lstStyle/>
                    <a:p>
                      <a:pPr algn="ctr"/>
                      <a:r>
                        <a:rPr lang="en-US" dirty="0" err="1" smtClean="0"/>
                        <a:t>y</a:t>
                      </a:r>
                      <a:r>
                        <a:rPr lang="en-US" baseline="-25000" dirty="0" err="1" smtClean="0"/>
                        <a:t>s</a:t>
                      </a:r>
                      <a:endParaRPr lang="en-US" dirty="0"/>
                    </a:p>
                  </a:txBody>
                  <a:tcPr marL="45720" marR="45720" anchor="ctr">
                    <a:solidFill>
                      <a:schemeClr val="bg2">
                        <a:lumMod val="50000"/>
                      </a:schemeClr>
                    </a:solidFill>
                  </a:tcPr>
                </a:tc>
              </a:tr>
              <a:tr h="229722">
                <a:tc>
                  <a:txBody>
                    <a:bodyPr/>
                    <a:lstStyle/>
                    <a:p>
                      <a:pPr algn="ctr"/>
                      <a:r>
                        <a:rPr lang="en-US" dirty="0" smtClean="0"/>
                        <a:t>0.12</a:t>
                      </a:r>
                      <a:endParaRPr lang="en-US" dirty="0"/>
                    </a:p>
                  </a:txBody>
                  <a:tcPr marL="45720" marR="45720" anchor="ctr">
                    <a:solidFill>
                      <a:schemeClr val="bg2">
                        <a:lumMod val="50000"/>
                      </a:schemeClr>
                    </a:solidFill>
                  </a:tcPr>
                </a:tc>
                <a:tc>
                  <a:txBody>
                    <a:bodyPr/>
                    <a:lstStyle/>
                    <a:p>
                      <a:pPr algn="ctr"/>
                      <a:r>
                        <a:rPr lang="en-US" dirty="0" smtClean="0"/>
                        <a:t>12</a:t>
                      </a:r>
                      <a:endParaRPr lang="en-US" dirty="0"/>
                    </a:p>
                  </a:txBody>
                  <a:tcPr marL="45720" marR="45720" anchor="ctr">
                    <a:solidFill>
                      <a:schemeClr val="bg2">
                        <a:lumMod val="50000"/>
                      </a:schemeClr>
                    </a:solidFill>
                  </a:tcPr>
                </a:tc>
              </a:tr>
              <a:tr h="645086">
                <a:tc>
                  <a:txBody>
                    <a:bodyPr/>
                    <a:lstStyle/>
                    <a:p>
                      <a:pPr algn="ctr"/>
                      <a:r>
                        <a:rPr lang="en-US" dirty="0" smtClean="0"/>
                        <a:t>…</a:t>
                      </a:r>
                      <a:endParaRPr lang="en-US" dirty="0"/>
                    </a:p>
                  </a:txBody>
                  <a:tcPr marL="45720" marR="45720" anchor="ctr">
                    <a:solidFill>
                      <a:schemeClr val="bg2">
                        <a:lumMod val="50000"/>
                      </a:schemeClr>
                    </a:solidFill>
                  </a:tcPr>
                </a:tc>
                <a:tc>
                  <a:txBody>
                    <a:bodyPr/>
                    <a:lstStyle/>
                    <a:p>
                      <a:pPr algn="ctr"/>
                      <a:r>
                        <a:rPr lang="en-US" dirty="0" smtClean="0"/>
                        <a:t>…</a:t>
                      </a:r>
                      <a:endParaRPr lang="en-US" dirty="0"/>
                    </a:p>
                  </a:txBody>
                  <a:tcPr marL="45720" marR="45720" anchor="ctr">
                    <a:solidFill>
                      <a:schemeClr val="bg2">
                        <a:lumMod val="50000"/>
                      </a:schemeClr>
                    </a:solidFill>
                  </a:tcPr>
                </a:tc>
              </a:tr>
              <a:tr h="229722">
                <a:tc>
                  <a:txBody>
                    <a:bodyPr/>
                    <a:lstStyle/>
                    <a:p>
                      <a:pPr algn="ctr"/>
                      <a:r>
                        <a:rPr lang="en-US" dirty="0" smtClean="0"/>
                        <a:t>19</a:t>
                      </a:r>
                      <a:endParaRPr lang="en-US" dirty="0"/>
                    </a:p>
                  </a:txBody>
                  <a:tcPr marL="45720" marR="45720" anchor="ctr">
                    <a:solidFill>
                      <a:schemeClr val="bg2">
                        <a:lumMod val="50000"/>
                      </a:schemeClr>
                    </a:solidFill>
                  </a:tcPr>
                </a:tc>
                <a:tc>
                  <a:txBody>
                    <a:bodyPr/>
                    <a:lstStyle/>
                    <a:p>
                      <a:pPr algn="ctr"/>
                      <a:r>
                        <a:rPr lang="en-US" dirty="0" smtClean="0"/>
                        <a:t>1435</a:t>
                      </a:r>
                      <a:endParaRPr lang="en-US" dirty="0"/>
                    </a:p>
                  </a:txBody>
                  <a:tcPr marL="45720" marR="45720" anchor="ctr">
                    <a:solidFill>
                      <a:schemeClr val="bg2">
                        <a:lumMod val="50000"/>
                      </a:schemeClr>
                    </a:solidFill>
                  </a:tcPr>
                </a:tc>
              </a:tr>
              <a:tr h="229722">
                <a:tc>
                  <a:txBody>
                    <a:bodyPr/>
                    <a:lstStyle/>
                    <a:p>
                      <a:pPr algn="ctr"/>
                      <a:r>
                        <a:rPr lang="en-US" dirty="0" smtClean="0"/>
                        <a:t>0.2</a:t>
                      </a:r>
                      <a:endParaRPr lang="en-US" dirty="0"/>
                    </a:p>
                  </a:txBody>
                  <a:tcPr marL="45720" marR="45720" anchor="ctr">
                    <a:solidFill>
                      <a:schemeClr val="bg2">
                        <a:lumMod val="50000"/>
                      </a:schemeClr>
                    </a:solidFill>
                  </a:tcPr>
                </a:tc>
                <a:tc>
                  <a:txBody>
                    <a:bodyPr/>
                    <a:lstStyle/>
                    <a:p>
                      <a:pPr algn="ctr"/>
                      <a:r>
                        <a:rPr lang="en-US" dirty="0" smtClean="0"/>
                        <a:t>13</a:t>
                      </a:r>
                      <a:endParaRPr lang="en-US" dirty="0"/>
                    </a:p>
                  </a:txBody>
                  <a:tcPr marL="45720" marR="45720" anchor="ctr">
                    <a:solidFill>
                      <a:schemeClr val="bg2">
                        <a:lumMod val="50000"/>
                      </a:schemeClr>
                    </a:solidFill>
                  </a:tcPr>
                </a:tc>
              </a:tr>
            </a:tbl>
          </a:graphicData>
        </a:graphic>
      </p:graphicFrame>
      <p:sp>
        <p:nvSpPr>
          <p:cNvPr id="16" name="Freeform 15"/>
          <p:cNvSpPr/>
          <p:nvPr/>
        </p:nvSpPr>
        <p:spPr>
          <a:xfrm>
            <a:off x="3496520" y="2531505"/>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8" name="Table 17"/>
          <p:cNvGraphicFramePr>
            <a:graphicFrameLocks noGrp="1"/>
          </p:cNvGraphicFramePr>
          <p:nvPr>
            <p:extLst/>
          </p:nvPr>
        </p:nvGraphicFramePr>
        <p:xfrm>
          <a:off x="6541982" y="21141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solidFill>
                      <a:schemeClr val="bg2">
                        <a:lumMod val="25000"/>
                      </a:schemeClr>
                    </a:solidFill>
                  </a:tcPr>
                </a:tc>
                <a:tc>
                  <a:txBody>
                    <a:bodyPr/>
                    <a:lstStyle/>
                    <a:p>
                      <a:pPr algn="ctr"/>
                      <a:r>
                        <a:rPr lang="en-US" dirty="0" smtClean="0"/>
                        <a:t>y</a:t>
                      </a:r>
                      <a:endParaRPr lang="en-US" dirty="0"/>
                    </a:p>
                  </a:txBody>
                  <a:tcPr marL="45720" marR="45720" anchor="ctr">
                    <a:solidFill>
                      <a:schemeClr val="accent2">
                        <a:lumMod val="75000"/>
                      </a:schemeClr>
                    </a:solidFill>
                  </a:tcPr>
                </a:tc>
              </a:tr>
              <a:tr h="229722">
                <a:tc>
                  <a:txBody>
                    <a:bodyPr/>
                    <a:lstStyle/>
                    <a:p>
                      <a:pPr algn="ctr"/>
                      <a:r>
                        <a:rPr lang="en-US" dirty="0" smtClean="0"/>
                        <a:t>0.12</a:t>
                      </a:r>
                      <a:endParaRPr lang="en-US" dirty="0"/>
                    </a:p>
                  </a:txBody>
                  <a:tcPr marL="45720" marR="45720" anchor="ctr">
                    <a:solidFill>
                      <a:schemeClr val="bg2">
                        <a:lumMod val="25000"/>
                      </a:schemeClr>
                    </a:solidFill>
                  </a:tcPr>
                </a:tc>
                <a:tc>
                  <a:txBody>
                    <a:bodyPr/>
                    <a:lstStyle/>
                    <a:p>
                      <a:pPr algn="ctr"/>
                      <a:r>
                        <a:rPr lang="en-US" dirty="0" smtClean="0"/>
                        <a:t>12</a:t>
                      </a:r>
                      <a:endParaRPr lang="en-US" dirty="0"/>
                    </a:p>
                  </a:txBody>
                  <a:tcPr marL="45720" marR="45720" anchor="ctr">
                    <a:solidFill>
                      <a:schemeClr val="accent2">
                        <a:lumMod val="75000"/>
                      </a:schemeClr>
                    </a:solidFill>
                  </a:tcPr>
                </a:tc>
              </a:tr>
              <a:tr h="645086">
                <a:tc>
                  <a:txBody>
                    <a:bodyPr/>
                    <a:lstStyle/>
                    <a:p>
                      <a:pPr algn="ctr"/>
                      <a:r>
                        <a:rPr lang="en-US" dirty="0" smtClean="0"/>
                        <a:t>…</a:t>
                      </a:r>
                      <a:endParaRPr lang="en-US" dirty="0"/>
                    </a:p>
                  </a:txBody>
                  <a:tcPr marL="45720" marR="45720" anchor="ctr">
                    <a:solidFill>
                      <a:schemeClr val="bg2">
                        <a:lumMod val="25000"/>
                      </a:schemeClr>
                    </a:solidFill>
                  </a:tcPr>
                </a:tc>
                <a:tc>
                  <a:txBody>
                    <a:bodyPr/>
                    <a:lstStyle/>
                    <a:p>
                      <a:pPr algn="ctr"/>
                      <a:r>
                        <a:rPr lang="en-US" dirty="0" smtClean="0"/>
                        <a:t>…</a:t>
                      </a:r>
                      <a:endParaRPr lang="en-US" dirty="0"/>
                    </a:p>
                  </a:txBody>
                  <a:tcPr marL="45720" marR="45720" anchor="ctr">
                    <a:solidFill>
                      <a:schemeClr val="accent2">
                        <a:lumMod val="75000"/>
                      </a:schemeClr>
                    </a:solidFill>
                  </a:tcPr>
                </a:tc>
              </a:tr>
              <a:tr h="229722">
                <a:tc>
                  <a:txBody>
                    <a:bodyPr/>
                    <a:lstStyle/>
                    <a:p>
                      <a:pPr algn="ctr"/>
                      <a:r>
                        <a:rPr lang="en-US" dirty="0" smtClean="0"/>
                        <a:t>19</a:t>
                      </a:r>
                      <a:endParaRPr lang="en-US" dirty="0"/>
                    </a:p>
                  </a:txBody>
                  <a:tcPr marL="45720" marR="45720" anchor="ctr">
                    <a:solidFill>
                      <a:schemeClr val="bg2">
                        <a:lumMod val="25000"/>
                      </a:schemeClr>
                    </a:solidFill>
                  </a:tcPr>
                </a:tc>
                <a:tc>
                  <a:txBody>
                    <a:bodyPr/>
                    <a:lstStyle/>
                    <a:p>
                      <a:pPr algn="ctr"/>
                      <a:r>
                        <a:rPr lang="en-US" dirty="0" smtClean="0"/>
                        <a:t>1435</a:t>
                      </a:r>
                      <a:endParaRPr lang="en-US" dirty="0"/>
                    </a:p>
                  </a:txBody>
                  <a:tcPr marL="45720" marR="45720" anchor="ctr">
                    <a:solidFill>
                      <a:schemeClr val="accent2">
                        <a:lumMod val="75000"/>
                      </a:schemeClr>
                    </a:solidFill>
                  </a:tcPr>
                </a:tc>
              </a:tr>
              <a:tr h="229722">
                <a:tc>
                  <a:txBody>
                    <a:bodyPr/>
                    <a:lstStyle/>
                    <a:p>
                      <a:pPr algn="ctr"/>
                      <a:r>
                        <a:rPr lang="en-US" dirty="0" smtClean="0"/>
                        <a:t>0.2</a:t>
                      </a:r>
                      <a:endParaRPr lang="en-US" dirty="0"/>
                    </a:p>
                  </a:txBody>
                  <a:tcPr marL="45720" marR="45720" anchor="ctr">
                    <a:solidFill>
                      <a:schemeClr val="bg2">
                        <a:lumMod val="25000"/>
                      </a:schemeClr>
                    </a:solidFill>
                  </a:tcPr>
                </a:tc>
                <a:tc>
                  <a:txBody>
                    <a:bodyPr/>
                    <a:lstStyle/>
                    <a:p>
                      <a:pPr algn="ctr"/>
                      <a:r>
                        <a:rPr lang="en-US" dirty="0" smtClean="0"/>
                        <a:t>13</a:t>
                      </a:r>
                      <a:endParaRPr lang="en-US" dirty="0"/>
                    </a:p>
                  </a:txBody>
                  <a:tcPr marL="45720" marR="45720" anchor="ctr">
                    <a:solidFill>
                      <a:schemeClr val="accent2">
                        <a:lumMod val="75000"/>
                      </a:schemeClr>
                    </a:solidFill>
                  </a:tcPr>
                </a:tc>
              </a:tr>
            </a:tbl>
          </a:graphicData>
        </a:graphic>
      </p:graphicFrame>
      <p:sp>
        <p:nvSpPr>
          <p:cNvPr id="20" name="Freeform 19"/>
          <p:cNvSpPr/>
          <p:nvPr/>
        </p:nvSpPr>
        <p:spPr>
          <a:xfrm>
            <a:off x="3496520" y="2977137"/>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cxnSp>
        <p:nvCxnSpPr>
          <p:cNvPr id="22" name="Straight Arrow Connector 21"/>
          <p:cNvCxnSpPr/>
          <p:nvPr/>
        </p:nvCxnSpPr>
        <p:spPr>
          <a:xfrm>
            <a:off x="1961270" y="6298176"/>
            <a:ext cx="5887950" cy="57721"/>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911043" y="6380173"/>
            <a:ext cx="375424" cy="523220"/>
          </a:xfrm>
          <a:prstGeom prst="rect">
            <a:avLst/>
          </a:prstGeom>
          <a:noFill/>
        </p:spPr>
        <p:txBody>
          <a:bodyPr wrap="none" rtlCol="0">
            <a:spAutoFit/>
          </a:bodyPr>
          <a:lstStyle/>
          <a:p>
            <a:r>
              <a:rPr lang="en-US" sz="2800" dirty="0" err="1" smtClean="0">
                <a:solidFill>
                  <a:prstClr val="black"/>
                </a:solidFill>
              </a:rPr>
              <a:t>θ</a:t>
            </a:r>
            <a:endParaRPr lang="en-US" sz="2800" dirty="0">
              <a:solidFill>
                <a:prstClr val="black"/>
              </a:solidFill>
            </a:endParaRPr>
          </a:p>
        </p:txBody>
      </p:sp>
      <p:sp>
        <p:nvSpPr>
          <p:cNvPr id="24" name="TextBox 23"/>
          <p:cNvSpPr txBox="1"/>
          <p:nvPr/>
        </p:nvSpPr>
        <p:spPr>
          <a:xfrm>
            <a:off x="4939905" y="6282763"/>
            <a:ext cx="299631" cy="369332"/>
          </a:xfrm>
          <a:prstGeom prst="rect">
            <a:avLst/>
          </a:prstGeom>
          <a:noFill/>
        </p:spPr>
        <p:txBody>
          <a:bodyPr wrap="none" rtlCol="0">
            <a:spAutoFit/>
          </a:bodyPr>
          <a:lstStyle/>
          <a:p>
            <a:r>
              <a:rPr lang="en-US" dirty="0" smtClean="0">
                <a:solidFill>
                  <a:prstClr val="black"/>
                </a:solidFill>
              </a:rPr>
              <a:t>^</a:t>
            </a:r>
          </a:p>
        </p:txBody>
      </p:sp>
      <p:sp>
        <p:nvSpPr>
          <p:cNvPr id="25" name="Rectangle 24"/>
          <p:cNvSpPr/>
          <p:nvPr/>
        </p:nvSpPr>
        <p:spPr>
          <a:xfrm>
            <a:off x="4201783" y="6052863"/>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6" name="Rectangle 25"/>
          <p:cNvSpPr/>
          <p:nvPr/>
        </p:nvSpPr>
        <p:spPr>
          <a:xfrm>
            <a:off x="5566410" y="6052862"/>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7" name="Rectangle 26"/>
          <p:cNvSpPr/>
          <p:nvPr/>
        </p:nvSpPr>
        <p:spPr>
          <a:xfrm>
            <a:off x="4440771" y="6052862"/>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8" name="Rectangle 27"/>
          <p:cNvSpPr/>
          <p:nvPr/>
        </p:nvSpPr>
        <p:spPr>
          <a:xfrm>
            <a:off x="5566410" y="5807548"/>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40" name="Freeform 39"/>
          <p:cNvSpPr/>
          <p:nvPr/>
        </p:nvSpPr>
        <p:spPr>
          <a:xfrm>
            <a:off x="4275671" y="3556420"/>
            <a:ext cx="1847200" cy="1471890"/>
          </a:xfrm>
          <a:custGeom>
            <a:avLst/>
            <a:gdLst>
              <a:gd name="connsiteX0" fmla="*/ 1847200 w 1847200"/>
              <a:gd name="connsiteY0" fmla="*/ 0 h 1471890"/>
              <a:gd name="connsiteX1" fmla="*/ 591681 w 1847200"/>
              <a:gd name="connsiteY1" fmla="*/ 14430 h 1471890"/>
              <a:gd name="connsiteX2" fmla="*/ 606113 w 1847200"/>
              <a:gd name="connsiteY2" fmla="*/ 966830 h 1471890"/>
              <a:gd name="connsiteX3" fmla="*/ 0 w 1847200"/>
              <a:gd name="connsiteY3" fmla="*/ 952399 h 1471890"/>
              <a:gd name="connsiteX4" fmla="*/ 0 w 1847200"/>
              <a:gd name="connsiteY4" fmla="*/ 1471890 h 1471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200" h="1471890">
                <a:moveTo>
                  <a:pt x="1847200" y="0"/>
                </a:moveTo>
                <a:lnTo>
                  <a:pt x="591681" y="14430"/>
                </a:lnTo>
                <a:lnTo>
                  <a:pt x="606113" y="966830"/>
                </a:lnTo>
                <a:lnTo>
                  <a:pt x="0" y="952399"/>
                </a:lnTo>
                <a:lnTo>
                  <a:pt x="0" y="1471890"/>
                </a:lnTo>
              </a:path>
            </a:pathLst>
          </a:custGeom>
          <a:ln>
            <a:solidFill>
              <a:schemeClr val="bg2">
                <a:lumMod val="9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1" name="Freeform 40"/>
          <p:cNvSpPr/>
          <p:nvPr/>
        </p:nvSpPr>
        <p:spPr>
          <a:xfrm>
            <a:off x="5011665" y="3700723"/>
            <a:ext cx="1298812" cy="1284296"/>
          </a:xfrm>
          <a:custGeom>
            <a:avLst/>
            <a:gdLst>
              <a:gd name="connsiteX0" fmla="*/ 1298812 w 1298812"/>
              <a:gd name="connsiteY0" fmla="*/ 14430 h 1284296"/>
              <a:gd name="connsiteX1" fmla="*/ 0 w 1298812"/>
              <a:gd name="connsiteY1" fmla="*/ 0 h 1284296"/>
              <a:gd name="connsiteX2" fmla="*/ 0 w 1298812"/>
              <a:gd name="connsiteY2" fmla="*/ 808096 h 1284296"/>
              <a:gd name="connsiteX3" fmla="*/ 721562 w 1298812"/>
              <a:gd name="connsiteY3" fmla="*/ 822527 h 1284296"/>
              <a:gd name="connsiteX4" fmla="*/ 721562 w 1298812"/>
              <a:gd name="connsiteY4" fmla="*/ 1139993 h 1284296"/>
              <a:gd name="connsiteX5" fmla="*/ 721562 w 1298812"/>
              <a:gd name="connsiteY5" fmla="*/ 1284296 h 128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8812" h="1284296">
                <a:moveTo>
                  <a:pt x="1298812" y="14430"/>
                </a:moveTo>
                <a:lnTo>
                  <a:pt x="0" y="0"/>
                </a:lnTo>
                <a:lnTo>
                  <a:pt x="0" y="808096"/>
                </a:lnTo>
                <a:lnTo>
                  <a:pt x="721562" y="822527"/>
                </a:lnTo>
                <a:lnTo>
                  <a:pt x="721562" y="1139993"/>
                </a:lnTo>
                <a:lnTo>
                  <a:pt x="721562" y="1284296"/>
                </a:lnTo>
              </a:path>
            </a:pathLst>
          </a:custGeom>
          <a:ln>
            <a:solidFill>
              <a:schemeClr val="bg2">
                <a:lumMod val="7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2" name="Freeform 41"/>
          <p:cNvSpPr/>
          <p:nvPr/>
        </p:nvSpPr>
        <p:spPr>
          <a:xfrm>
            <a:off x="4593159" y="3859456"/>
            <a:ext cx="1847199" cy="1139994"/>
          </a:xfrm>
          <a:custGeom>
            <a:avLst/>
            <a:gdLst>
              <a:gd name="connsiteX0" fmla="*/ 1847199 w 1847199"/>
              <a:gd name="connsiteY0" fmla="*/ 0 h 1139994"/>
              <a:gd name="connsiteX1" fmla="*/ 548387 w 1847199"/>
              <a:gd name="connsiteY1" fmla="*/ 14430 h 1139994"/>
              <a:gd name="connsiteX2" fmla="*/ 562818 w 1847199"/>
              <a:gd name="connsiteY2" fmla="*/ 750376 h 1139994"/>
              <a:gd name="connsiteX3" fmla="*/ 14431 w 1847199"/>
              <a:gd name="connsiteY3" fmla="*/ 735945 h 1139994"/>
              <a:gd name="connsiteX4" fmla="*/ 0 w 1847199"/>
              <a:gd name="connsiteY4" fmla="*/ 1139994 h 1139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199" h="1139994">
                <a:moveTo>
                  <a:pt x="1847199" y="0"/>
                </a:moveTo>
                <a:lnTo>
                  <a:pt x="548387" y="14430"/>
                </a:lnTo>
                <a:lnTo>
                  <a:pt x="562818" y="750376"/>
                </a:lnTo>
                <a:lnTo>
                  <a:pt x="14431" y="735945"/>
                </a:lnTo>
                <a:lnTo>
                  <a:pt x="0" y="1139994"/>
                </a:lnTo>
              </a:path>
            </a:pathLst>
          </a:custGeom>
          <a:ln>
            <a:solidFill>
              <a:schemeClr val="bg2">
                <a:lumMod val="5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3" name="Freeform 42"/>
          <p:cNvSpPr/>
          <p:nvPr/>
        </p:nvSpPr>
        <p:spPr>
          <a:xfrm>
            <a:off x="5285859" y="3989329"/>
            <a:ext cx="1327674" cy="952399"/>
          </a:xfrm>
          <a:custGeom>
            <a:avLst/>
            <a:gdLst>
              <a:gd name="connsiteX0" fmla="*/ 1327674 w 1327674"/>
              <a:gd name="connsiteY0" fmla="*/ 0 h 952399"/>
              <a:gd name="connsiteX1" fmla="*/ 0 w 1327674"/>
              <a:gd name="connsiteY1" fmla="*/ 0 h 952399"/>
              <a:gd name="connsiteX2" fmla="*/ 0 w 1327674"/>
              <a:gd name="connsiteY2" fmla="*/ 634933 h 952399"/>
              <a:gd name="connsiteX3" fmla="*/ 389643 w 1327674"/>
              <a:gd name="connsiteY3" fmla="*/ 634933 h 952399"/>
              <a:gd name="connsiteX4" fmla="*/ 389643 w 1327674"/>
              <a:gd name="connsiteY4" fmla="*/ 952399 h 952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674" h="952399">
                <a:moveTo>
                  <a:pt x="1327674" y="0"/>
                </a:moveTo>
                <a:lnTo>
                  <a:pt x="0" y="0"/>
                </a:lnTo>
                <a:lnTo>
                  <a:pt x="0" y="634933"/>
                </a:lnTo>
                <a:lnTo>
                  <a:pt x="389643" y="634933"/>
                </a:lnTo>
                <a:lnTo>
                  <a:pt x="389643" y="952399"/>
                </a:lnTo>
              </a:path>
            </a:pathLst>
          </a:custGeom>
          <a:ln>
            <a:solidFill>
              <a:schemeClr val="bg2">
                <a:lumMod val="2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39" name="TextBox 38"/>
          <p:cNvSpPr txBox="1"/>
          <p:nvPr/>
        </p:nvSpPr>
        <p:spPr>
          <a:xfrm>
            <a:off x="4708837" y="4196516"/>
            <a:ext cx="728084" cy="461665"/>
          </a:xfrm>
          <a:prstGeom prst="rect">
            <a:avLst/>
          </a:prstGeom>
          <a:solidFill>
            <a:schemeClr val="bg1">
              <a:alpha val="59000"/>
            </a:schemeClr>
          </a:solidFill>
        </p:spPr>
        <p:txBody>
          <a:bodyPr wrap="none" rtlCol="0">
            <a:spAutoFit/>
          </a:bodyPr>
          <a:lstStyle/>
          <a:p>
            <a:r>
              <a:rPr lang="en-US" sz="2400" i="1" smtClean="0">
                <a:solidFill>
                  <a:prstClr val="black"/>
                </a:solidFill>
              </a:rPr>
              <a:t>MLE</a:t>
            </a:r>
            <a:endParaRPr lang="en-US" sz="2400" i="1" dirty="0">
              <a:solidFill>
                <a:prstClr val="black"/>
              </a:solidFill>
            </a:endParaRPr>
          </a:p>
        </p:txBody>
      </p:sp>
      <p:sp>
        <p:nvSpPr>
          <p:cNvPr id="51" name="Rectangle 50"/>
          <p:cNvSpPr/>
          <p:nvPr/>
        </p:nvSpPr>
        <p:spPr>
          <a:xfrm>
            <a:off x="5321471" y="6052860"/>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2" name="Rectangle 51"/>
          <p:cNvSpPr/>
          <p:nvPr/>
        </p:nvSpPr>
        <p:spPr>
          <a:xfrm>
            <a:off x="5091731" y="5821975"/>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3" name="Rectangle 52"/>
          <p:cNvSpPr/>
          <p:nvPr/>
        </p:nvSpPr>
        <p:spPr>
          <a:xfrm>
            <a:off x="4636464" y="6052861"/>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4" name="Rectangle 53"/>
          <p:cNvSpPr/>
          <p:nvPr/>
        </p:nvSpPr>
        <p:spPr>
          <a:xfrm>
            <a:off x="5091731" y="6052863"/>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5" name="Rectangle 54"/>
          <p:cNvSpPr/>
          <p:nvPr/>
        </p:nvSpPr>
        <p:spPr>
          <a:xfrm>
            <a:off x="5091731" y="5547799"/>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6" name="Rectangle 55"/>
          <p:cNvSpPr/>
          <p:nvPr/>
        </p:nvSpPr>
        <p:spPr>
          <a:xfrm>
            <a:off x="5091731" y="5302485"/>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7" name="Rectangle 56"/>
          <p:cNvSpPr/>
          <p:nvPr/>
        </p:nvSpPr>
        <p:spPr>
          <a:xfrm>
            <a:off x="5326512" y="5793116"/>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8" name="Rectangle 57"/>
          <p:cNvSpPr/>
          <p:nvPr/>
        </p:nvSpPr>
        <p:spPr>
          <a:xfrm>
            <a:off x="4836760" y="5807546"/>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9" name="Rectangle 58"/>
          <p:cNvSpPr/>
          <p:nvPr/>
        </p:nvSpPr>
        <p:spPr>
          <a:xfrm>
            <a:off x="4836759" y="6052860"/>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0" name="Rectangle 59"/>
          <p:cNvSpPr/>
          <p:nvPr/>
        </p:nvSpPr>
        <p:spPr>
          <a:xfrm>
            <a:off x="5321471" y="5547798"/>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1" name="Rectangle 60"/>
          <p:cNvSpPr/>
          <p:nvPr/>
        </p:nvSpPr>
        <p:spPr>
          <a:xfrm>
            <a:off x="5781575" y="6067287"/>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2" name="Rectangle 61"/>
          <p:cNvSpPr/>
          <p:nvPr/>
        </p:nvSpPr>
        <p:spPr>
          <a:xfrm>
            <a:off x="4836760" y="5547799"/>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3" name="Rectangle 62"/>
          <p:cNvSpPr/>
          <p:nvPr/>
        </p:nvSpPr>
        <p:spPr>
          <a:xfrm>
            <a:off x="4631296" y="5793110"/>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4" name="Rectangle 63"/>
          <p:cNvSpPr/>
          <p:nvPr/>
        </p:nvSpPr>
        <p:spPr>
          <a:xfrm>
            <a:off x="5991258" y="6070899"/>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6" name="Rectangle 65"/>
          <p:cNvSpPr/>
          <p:nvPr/>
        </p:nvSpPr>
        <p:spPr>
          <a:xfrm>
            <a:off x="3610351" y="6042036"/>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7" name="Rectangle 66"/>
          <p:cNvSpPr/>
          <p:nvPr/>
        </p:nvSpPr>
        <p:spPr>
          <a:xfrm>
            <a:off x="5574890" y="5562226"/>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8" name="Rectangle 67"/>
          <p:cNvSpPr/>
          <p:nvPr/>
        </p:nvSpPr>
        <p:spPr>
          <a:xfrm>
            <a:off x="5091731" y="5060206"/>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9" name="Freeform 8"/>
          <p:cNvSpPr/>
          <p:nvPr/>
        </p:nvSpPr>
        <p:spPr>
          <a:xfrm>
            <a:off x="2296858" y="4811806"/>
            <a:ext cx="5455012" cy="1443080"/>
          </a:xfrm>
          <a:custGeom>
            <a:avLst/>
            <a:gdLst>
              <a:gd name="connsiteX0" fmla="*/ 0 w 5455012"/>
              <a:gd name="connsiteY0" fmla="*/ 1399789 h 1443080"/>
              <a:gd name="connsiteX1" fmla="*/ 909169 w 5455012"/>
              <a:gd name="connsiteY1" fmla="*/ 1414219 h 1443080"/>
              <a:gd name="connsiteX2" fmla="*/ 1659594 w 5455012"/>
              <a:gd name="connsiteY2" fmla="*/ 1342068 h 1443080"/>
              <a:gd name="connsiteX3" fmla="*/ 2121394 w 5455012"/>
              <a:gd name="connsiteY3" fmla="*/ 981310 h 1443080"/>
              <a:gd name="connsiteX4" fmla="*/ 2842956 w 5455012"/>
              <a:gd name="connsiteY4" fmla="*/ 50 h 1443080"/>
              <a:gd name="connsiteX5" fmla="*/ 3607813 w 5455012"/>
              <a:gd name="connsiteY5" fmla="*/ 1024601 h 1443080"/>
              <a:gd name="connsiteX6" fmla="*/ 4069612 w 5455012"/>
              <a:gd name="connsiteY6" fmla="*/ 1370928 h 1443080"/>
              <a:gd name="connsiteX7" fmla="*/ 4589137 w 5455012"/>
              <a:gd name="connsiteY7" fmla="*/ 1414219 h 1443080"/>
              <a:gd name="connsiteX8" fmla="*/ 5455012 w 5455012"/>
              <a:gd name="connsiteY8" fmla="*/ 1443080 h 1443080"/>
              <a:gd name="connsiteX9" fmla="*/ 5455012 w 5455012"/>
              <a:gd name="connsiteY9" fmla="*/ 1443080 h 1443080"/>
              <a:gd name="connsiteX10" fmla="*/ 5455012 w 5455012"/>
              <a:gd name="connsiteY10" fmla="*/ 1443080 h 144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55012" h="1443080">
                <a:moveTo>
                  <a:pt x="0" y="1399789"/>
                </a:moveTo>
                <a:cubicBezTo>
                  <a:pt x="316285" y="1411814"/>
                  <a:pt x="632570" y="1423839"/>
                  <a:pt x="909169" y="1414219"/>
                </a:cubicBezTo>
                <a:cubicBezTo>
                  <a:pt x="1185768" y="1404599"/>
                  <a:pt x="1457556" y="1414220"/>
                  <a:pt x="1659594" y="1342068"/>
                </a:cubicBezTo>
                <a:cubicBezTo>
                  <a:pt x="1861632" y="1269916"/>
                  <a:pt x="1924167" y="1204980"/>
                  <a:pt x="2121394" y="981310"/>
                </a:cubicBezTo>
                <a:cubicBezTo>
                  <a:pt x="2318621" y="757640"/>
                  <a:pt x="2595220" y="-7165"/>
                  <a:pt x="2842956" y="50"/>
                </a:cubicBezTo>
                <a:cubicBezTo>
                  <a:pt x="3090692" y="7265"/>
                  <a:pt x="3403370" y="796121"/>
                  <a:pt x="3607813" y="1024601"/>
                </a:cubicBezTo>
                <a:cubicBezTo>
                  <a:pt x="3812256" y="1253081"/>
                  <a:pt x="3906058" y="1305992"/>
                  <a:pt x="4069612" y="1370928"/>
                </a:cubicBezTo>
                <a:cubicBezTo>
                  <a:pt x="4233166" y="1435864"/>
                  <a:pt x="4358237" y="1402194"/>
                  <a:pt x="4589137" y="1414219"/>
                </a:cubicBezTo>
                <a:cubicBezTo>
                  <a:pt x="4820037" y="1426244"/>
                  <a:pt x="5455012" y="1443080"/>
                  <a:pt x="5455012" y="1443080"/>
                </a:cubicBezTo>
                <a:lnTo>
                  <a:pt x="5455012" y="1443080"/>
                </a:lnTo>
                <a:lnTo>
                  <a:pt x="5455012" y="1443080"/>
                </a:lnTo>
              </a:path>
            </a:pathLst>
          </a:custGeom>
          <a:ln w="57150" cmpd="sng">
            <a:solidFill>
              <a:srgbClr val="1E1C1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21" name="TextBox 20"/>
          <p:cNvSpPr txBox="1"/>
          <p:nvPr/>
        </p:nvSpPr>
        <p:spPr>
          <a:xfrm>
            <a:off x="6484880" y="5320523"/>
            <a:ext cx="2811134" cy="369332"/>
          </a:xfrm>
          <a:prstGeom prst="rect">
            <a:avLst/>
          </a:prstGeom>
          <a:noFill/>
        </p:spPr>
        <p:txBody>
          <a:bodyPr wrap="square" rtlCol="0">
            <a:spAutoFit/>
          </a:bodyPr>
          <a:lstStyle/>
          <a:p>
            <a:r>
              <a:rPr lang="en-US" dirty="0" smtClean="0">
                <a:solidFill>
                  <a:prstClr val="black"/>
                </a:solidFill>
              </a:rPr>
              <a:t>sampling distribution of </a:t>
            </a:r>
            <a:r>
              <a:rPr lang="en-US" b="1" dirty="0" err="1" smtClean="0">
                <a:solidFill>
                  <a:prstClr val="black"/>
                </a:solidFill>
              </a:rPr>
              <a:t>θ</a:t>
            </a:r>
            <a:endParaRPr lang="en-US" dirty="0">
              <a:solidFill>
                <a:prstClr val="black"/>
              </a:solidFill>
            </a:endParaRPr>
          </a:p>
        </p:txBody>
      </p:sp>
      <p:sp>
        <p:nvSpPr>
          <p:cNvPr id="29" name="TextBox 28"/>
          <p:cNvSpPr txBox="1"/>
          <p:nvPr/>
        </p:nvSpPr>
        <p:spPr>
          <a:xfrm>
            <a:off x="8747626" y="5192894"/>
            <a:ext cx="299631" cy="369332"/>
          </a:xfrm>
          <a:prstGeom prst="rect">
            <a:avLst/>
          </a:prstGeom>
          <a:noFill/>
        </p:spPr>
        <p:txBody>
          <a:bodyPr wrap="none" rtlCol="0">
            <a:spAutoFit/>
          </a:bodyPr>
          <a:lstStyle/>
          <a:p>
            <a:r>
              <a:rPr lang="en-US" dirty="0" smtClean="0">
                <a:solidFill>
                  <a:prstClr val="black"/>
                </a:solidFill>
              </a:rPr>
              <a:t>^</a:t>
            </a:r>
            <a:endParaRPr lang="en-US" dirty="0">
              <a:solidFill>
                <a:prstClr val="black"/>
              </a:solidFill>
            </a:endParaRPr>
          </a:p>
        </p:txBody>
      </p:sp>
      <p:sp>
        <p:nvSpPr>
          <p:cNvPr id="69" name="Oval 68"/>
          <p:cNvSpPr/>
          <p:nvPr/>
        </p:nvSpPr>
        <p:spPr>
          <a:xfrm>
            <a:off x="644894" y="2031782"/>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a:t>
            </a:r>
            <a:r>
              <a:rPr lang="en-US" sz="2400" kern="0" dirty="0" smtClean="0">
                <a:solidFill>
                  <a:srgbClr val="000000"/>
                </a:solidFill>
                <a:sym typeface="Arial"/>
              </a:rPr>
              <a:t> ~ </a:t>
            </a:r>
            <a:r>
              <a:rPr lang="en-US" sz="2400" i="1" kern="0" dirty="0" smtClean="0">
                <a:solidFill>
                  <a:srgbClr val="000000"/>
                </a:solidFill>
                <a:sym typeface="Arial"/>
              </a:rPr>
              <a:t>𝒩(</a:t>
            </a:r>
            <a:r>
              <a:rPr lang="en-US" sz="2400" kern="0" dirty="0" smtClean="0">
                <a:solidFill>
                  <a:srgbClr val="000000"/>
                </a:solidFill>
                <a:sym typeface="Arial"/>
              </a:rPr>
              <a:t>θ</a:t>
            </a:r>
            <a:r>
              <a:rPr lang="en-US" sz="2400" i="1" kern="0" dirty="0" smtClean="0">
                <a:solidFill>
                  <a:srgbClr val="000000"/>
                </a:solidFill>
                <a:sym typeface="Arial"/>
              </a:rPr>
              <a:t>x,σ</a:t>
            </a:r>
            <a:r>
              <a:rPr lang="en-US" sz="2400" i="1" kern="0" baseline="30000" dirty="0">
                <a:solidFill>
                  <a:srgbClr val="000000"/>
                </a:solidFill>
                <a:sym typeface="Arial"/>
              </a:rPr>
              <a:t>2</a:t>
            </a:r>
            <a:r>
              <a:rPr lang="en-US" sz="2400" i="1" kern="0" dirty="0" smtClean="0">
                <a:solidFill>
                  <a:srgbClr val="000000"/>
                </a:solidFill>
                <a:sym typeface="Arial"/>
              </a:rPr>
              <a:t>)</a:t>
            </a:r>
            <a:endParaRPr lang="en-US" sz="2400" kern="0" dirty="0">
              <a:solidFill>
                <a:srgbClr val="000000"/>
              </a:solidFill>
              <a:sym typeface="Arial"/>
            </a:endParaRPr>
          </a:p>
        </p:txBody>
      </p:sp>
      <p:graphicFrame>
        <p:nvGraphicFramePr>
          <p:cNvPr id="65" name="Table 64"/>
          <p:cNvGraphicFramePr>
            <a:graphicFrameLocks noGrp="1"/>
          </p:cNvGraphicFramePr>
          <p:nvPr>
            <p:extLst/>
          </p:nvPr>
        </p:nvGraphicFramePr>
        <p:xfrm>
          <a:off x="349856" y="3514168"/>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solidFill>
                      <a:schemeClr val="bg1">
                        <a:lumMod val="85000"/>
                      </a:schemeClr>
                    </a:solidFill>
                  </a:tcPr>
                </a:tc>
                <a:tc>
                  <a:txBody>
                    <a:bodyPr/>
                    <a:lstStyle/>
                    <a:p>
                      <a:pPr algn="ctr"/>
                      <a:r>
                        <a:rPr lang="en-US" dirty="0" smtClean="0"/>
                        <a:t>y</a:t>
                      </a:r>
                      <a:endParaRPr lang="en-US" dirty="0"/>
                    </a:p>
                  </a:txBody>
                  <a:tcPr marL="45720" marR="45720" anchor="ctr">
                    <a:noFill/>
                  </a:tcPr>
                </a:tc>
              </a:tr>
              <a:tr h="229722">
                <a:tc>
                  <a:txBody>
                    <a:bodyPr/>
                    <a:lstStyle/>
                    <a:p>
                      <a:pPr algn="ctr"/>
                      <a:r>
                        <a:rPr lang="en-US" dirty="0" smtClean="0"/>
                        <a:t>0.12</a:t>
                      </a:r>
                      <a:endParaRPr lang="en-US" dirty="0"/>
                    </a:p>
                  </a:txBody>
                  <a:tcPr marL="45720" marR="45720" anchor="ctr">
                    <a:solidFill>
                      <a:schemeClr val="bg1">
                        <a:lumMod val="85000"/>
                      </a:schemeClr>
                    </a:solidFill>
                  </a:tcPr>
                </a:tc>
                <a:tc>
                  <a:txBody>
                    <a:bodyPr/>
                    <a:lstStyle/>
                    <a:p>
                      <a:pPr algn="ctr"/>
                      <a:r>
                        <a:rPr lang="en-US" dirty="0" smtClean="0"/>
                        <a:t>12</a:t>
                      </a:r>
                      <a:endParaRPr lang="en-US" dirty="0"/>
                    </a:p>
                  </a:txBody>
                  <a:tcPr marL="45720" marR="45720" anchor="ctr">
                    <a:noFill/>
                  </a:tcPr>
                </a:tc>
              </a:tr>
              <a:tr h="645086">
                <a:tc>
                  <a:txBody>
                    <a:bodyPr/>
                    <a:lstStyle/>
                    <a:p>
                      <a:pPr algn="ctr"/>
                      <a:r>
                        <a:rPr lang="en-US" dirty="0" smtClean="0"/>
                        <a:t>…</a:t>
                      </a:r>
                      <a:endParaRPr lang="en-US" dirty="0"/>
                    </a:p>
                  </a:txBody>
                  <a:tcPr marL="45720" marR="45720" anchor="ctr">
                    <a:solidFill>
                      <a:schemeClr val="bg1">
                        <a:lumMod val="85000"/>
                      </a:schemeClr>
                    </a:solidFill>
                  </a:tcPr>
                </a:tc>
                <a:tc>
                  <a:txBody>
                    <a:bodyPr/>
                    <a:lstStyle/>
                    <a:p>
                      <a:pPr algn="ctr"/>
                      <a:r>
                        <a:rPr lang="en-US" dirty="0" smtClean="0"/>
                        <a:t>…</a:t>
                      </a:r>
                      <a:endParaRPr lang="en-US" dirty="0"/>
                    </a:p>
                  </a:txBody>
                  <a:tcPr marL="45720" marR="45720" anchor="ctr">
                    <a:noFill/>
                  </a:tcPr>
                </a:tc>
              </a:tr>
              <a:tr h="229722">
                <a:tc>
                  <a:txBody>
                    <a:bodyPr/>
                    <a:lstStyle/>
                    <a:p>
                      <a:pPr algn="ctr"/>
                      <a:r>
                        <a:rPr lang="en-US" dirty="0" smtClean="0"/>
                        <a:t>19</a:t>
                      </a:r>
                      <a:endParaRPr lang="en-US" dirty="0"/>
                    </a:p>
                  </a:txBody>
                  <a:tcPr marL="45720" marR="45720" anchor="ctr">
                    <a:solidFill>
                      <a:schemeClr val="bg1">
                        <a:lumMod val="85000"/>
                      </a:schemeClr>
                    </a:solidFill>
                  </a:tcPr>
                </a:tc>
                <a:tc>
                  <a:txBody>
                    <a:bodyPr/>
                    <a:lstStyle/>
                    <a:p>
                      <a:pPr algn="ctr"/>
                      <a:r>
                        <a:rPr lang="en-US" dirty="0" smtClean="0"/>
                        <a:t>1435</a:t>
                      </a:r>
                      <a:endParaRPr lang="en-US" dirty="0"/>
                    </a:p>
                  </a:txBody>
                  <a:tcPr marL="45720" marR="45720" anchor="ctr">
                    <a:noFill/>
                  </a:tcPr>
                </a:tc>
              </a:tr>
              <a:tr h="229722">
                <a:tc>
                  <a:txBody>
                    <a:bodyPr/>
                    <a:lstStyle/>
                    <a:p>
                      <a:pPr algn="ctr"/>
                      <a:r>
                        <a:rPr lang="en-US" dirty="0" smtClean="0"/>
                        <a:t>0.2</a:t>
                      </a:r>
                      <a:endParaRPr lang="en-US" dirty="0"/>
                    </a:p>
                  </a:txBody>
                  <a:tcPr marL="45720" marR="45720" anchor="ctr">
                    <a:solidFill>
                      <a:schemeClr val="bg1">
                        <a:lumMod val="85000"/>
                      </a:schemeClr>
                    </a:solidFill>
                  </a:tcPr>
                </a:tc>
                <a:tc>
                  <a:txBody>
                    <a:bodyPr/>
                    <a:lstStyle/>
                    <a:p>
                      <a:pPr algn="ctr"/>
                      <a:r>
                        <a:rPr lang="en-US" dirty="0" smtClean="0"/>
                        <a:t>13</a:t>
                      </a:r>
                      <a:endParaRPr lang="en-US" dirty="0"/>
                    </a:p>
                  </a:txBody>
                  <a:tcPr marL="45720" marR="45720" anchor="ctr">
                    <a:noFill/>
                  </a:tcPr>
                </a:tc>
              </a:tr>
            </a:tbl>
          </a:graphicData>
        </a:graphic>
      </p:graphicFrame>
      <p:sp>
        <p:nvSpPr>
          <p:cNvPr id="70" name="TextBox 69"/>
          <p:cNvSpPr txBox="1"/>
          <p:nvPr/>
        </p:nvSpPr>
        <p:spPr>
          <a:xfrm>
            <a:off x="382402" y="5405011"/>
            <a:ext cx="1098891" cy="646331"/>
          </a:xfrm>
          <a:prstGeom prst="rect">
            <a:avLst/>
          </a:prstGeom>
          <a:noFill/>
        </p:spPr>
        <p:txBody>
          <a:bodyPr wrap="none" rtlCol="0">
            <a:spAutoFit/>
          </a:bodyPr>
          <a:lstStyle/>
          <a:p>
            <a:r>
              <a:rPr lang="en-US" b="1" dirty="0" smtClean="0">
                <a:solidFill>
                  <a:prstClr val="black"/>
                </a:solidFill>
              </a:rPr>
              <a:t>Observed</a:t>
            </a:r>
          </a:p>
          <a:p>
            <a:r>
              <a:rPr lang="en-US" b="1" dirty="0" smtClean="0">
                <a:solidFill>
                  <a:prstClr val="black"/>
                </a:solidFill>
              </a:rPr>
              <a:t>Data</a:t>
            </a:r>
            <a:endParaRPr lang="en-US" b="1" i="1" dirty="0">
              <a:solidFill>
                <a:prstClr val="black"/>
              </a:solidFill>
            </a:endParaRPr>
          </a:p>
        </p:txBody>
      </p:sp>
      <p:cxnSp>
        <p:nvCxnSpPr>
          <p:cNvPr id="71" name="Straight Arrow Connector 70"/>
          <p:cNvCxnSpPr/>
          <p:nvPr/>
        </p:nvCxnSpPr>
        <p:spPr>
          <a:xfrm flipV="1">
            <a:off x="739588" y="2856735"/>
            <a:ext cx="1962648" cy="72643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5" name="TextBox 14"/>
          <p:cNvSpPr txBox="1"/>
          <p:nvPr/>
        </p:nvSpPr>
        <p:spPr>
          <a:xfrm>
            <a:off x="1775902" y="3877592"/>
            <a:ext cx="1828959" cy="923330"/>
          </a:xfrm>
          <a:prstGeom prst="rect">
            <a:avLst/>
          </a:prstGeom>
          <a:noFill/>
        </p:spPr>
        <p:txBody>
          <a:bodyPr wrap="square" rtlCol="0">
            <a:spAutoFit/>
          </a:bodyPr>
          <a:lstStyle/>
          <a:p>
            <a:r>
              <a:rPr lang="en-US" dirty="0" smtClean="0">
                <a:solidFill>
                  <a:prstClr val="black"/>
                </a:solidFill>
              </a:rPr>
              <a:t>Random samples with replacement from </a:t>
            </a:r>
            <a:r>
              <a:rPr lang="en-US" i="1" dirty="0" smtClean="0">
                <a:solidFill>
                  <a:prstClr val="black"/>
                </a:solidFill>
              </a:rPr>
              <a:t>x</a:t>
            </a:r>
            <a:endParaRPr lang="en-US" dirty="0">
              <a:solidFill>
                <a:prstClr val="black"/>
              </a:solidFill>
            </a:endParaRPr>
          </a:p>
        </p:txBody>
      </p:sp>
      <p:sp>
        <p:nvSpPr>
          <p:cNvPr id="75" name="TextBox 74"/>
          <p:cNvSpPr txBox="1"/>
          <p:nvPr/>
        </p:nvSpPr>
        <p:spPr>
          <a:xfrm>
            <a:off x="1855248" y="969846"/>
            <a:ext cx="1828959" cy="923330"/>
          </a:xfrm>
          <a:prstGeom prst="rect">
            <a:avLst/>
          </a:prstGeom>
          <a:noFill/>
        </p:spPr>
        <p:txBody>
          <a:bodyPr wrap="square" rtlCol="0">
            <a:spAutoFit/>
          </a:bodyPr>
          <a:lstStyle/>
          <a:p>
            <a:r>
              <a:rPr lang="en-US" dirty="0" smtClean="0">
                <a:solidFill>
                  <a:prstClr val="black"/>
                </a:solidFill>
              </a:rPr>
              <a:t>Sample </a:t>
            </a:r>
            <a:r>
              <a:rPr lang="en-US" i="1" dirty="0" smtClean="0">
                <a:solidFill>
                  <a:prstClr val="black"/>
                </a:solidFill>
              </a:rPr>
              <a:t>y </a:t>
            </a:r>
            <a:r>
              <a:rPr lang="en-US" dirty="0" smtClean="0">
                <a:solidFill>
                  <a:prstClr val="black"/>
                </a:solidFill>
              </a:rPr>
              <a:t>from the estimated model, given </a:t>
            </a:r>
            <a:r>
              <a:rPr lang="en-US" i="1" dirty="0" smtClean="0">
                <a:solidFill>
                  <a:prstClr val="black"/>
                </a:solidFill>
              </a:rPr>
              <a:t>x</a:t>
            </a:r>
            <a:endParaRPr lang="en-US" i="1" dirty="0">
              <a:solidFill>
                <a:prstClr val="black"/>
              </a:solidFill>
            </a:endParaRPr>
          </a:p>
        </p:txBody>
      </p:sp>
      <p:sp>
        <p:nvSpPr>
          <p:cNvPr id="19" name="TextBox 18"/>
          <p:cNvSpPr txBox="1"/>
          <p:nvPr/>
        </p:nvSpPr>
        <p:spPr>
          <a:xfrm>
            <a:off x="2458828" y="2367909"/>
            <a:ext cx="300082" cy="369332"/>
          </a:xfrm>
          <a:prstGeom prst="rect">
            <a:avLst/>
          </a:prstGeom>
          <a:noFill/>
        </p:spPr>
        <p:txBody>
          <a:bodyPr wrap="none" rtlCol="0">
            <a:spAutoFit/>
          </a:bodyPr>
          <a:lstStyle/>
          <a:p>
            <a:r>
              <a:rPr lang="en-US">
                <a:solidFill>
                  <a:prstClr val="black"/>
                </a:solidFill>
              </a:rPr>
              <a:t>^</a:t>
            </a:r>
          </a:p>
        </p:txBody>
      </p:sp>
    </p:spTree>
    <p:extLst>
      <p:ext uri="{BB962C8B-B14F-4D97-AF65-F5344CB8AC3E}">
        <p14:creationId xmlns:p14="http://schemas.microsoft.com/office/powerpoint/2010/main" val="3961644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6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5"/>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4"/>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7"/>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8"/>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1"/>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54"/>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55"/>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56"/>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57"/>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58"/>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9"/>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60"/>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61"/>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62"/>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63"/>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64"/>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66"/>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67"/>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9"/>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29"/>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68"/>
                                        </p:tgtEl>
                                        <p:attrNameLst>
                                          <p:attrName>style.visibility</p:attrName>
                                        </p:attrNameLst>
                                      </p:cBhvr>
                                      <p:to>
                                        <p:strVal val="visible"/>
                                      </p:to>
                                    </p:set>
                                  </p:childTnLst>
                                </p:cTn>
                              </p:par>
                              <p:par>
                                <p:cTn id="105" presetID="1" presetClass="entr" presetSubtype="0" fill="hold" grpId="1" nodeType="withEffect">
                                  <p:stCondLst>
                                    <p:cond delay="0"/>
                                  </p:stCondLst>
                                  <p:childTnLst>
                                    <p:set>
                                      <p:cBhvr>
                                        <p:cTn id="106" dur="1" fill="hold">
                                          <p:stCondLst>
                                            <p:cond delay="0"/>
                                          </p:stCondLst>
                                        </p:cTn>
                                        <p:tgtEl>
                                          <p:spTgt spid="64"/>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21"/>
                                        </p:tgtEl>
                                        <p:attrNameLst>
                                          <p:attrName>style.visibility</p:attrName>
                                        </p:attrNameLst>
                                      </p:cBhvr>
                                      <p:to>
                                        <p:strVal val="visible"/>
                                      </p:to>
                                    </p:set>
                                  </p:childTnLst>
                                </p:cTn>
                              </p:par>
                              <p:par>
                                <p:cTn id="109" presetID="1" presetClass="entr" presetSubtype="0" fill="hold" grpId="1" nodeType="withEffect">
                                  <p:stCondLst>
                                    <p:cond delay="0"/>
                                  </p:stCondLst>
                                  <p:childTnLst>
                                    <p:set>
                                      <p:cBhvr>
                                        <p:cTn id="110" dur="1" fill="hold">
                                          <p:stCondLst>
                                            <p:cond delay="0"/>
                                          </p:stCondLst>
                                        </p:cTn>
                                        <p:tgtEl>
                                          <p:spTgt spid="29"/>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13" grpId="0" animBg="1"/>
      <p:bldP spid="16" grpId="0" animBg="1"/>
      <p:bldP spid="20" grpId="0" animBg="1"/>
      <p:bldP spid="23" grpId="0"/>
      <p:bldP spid="24" grpId="0"/>
      <p:bldP spid="25" grpId="0" animBg="1"/>
      <p:bldP spid="26" grpId="0" animBg="1"/>
      <p:bldP spid="27" grpId="0" animBg="1"/>
      <p:bldP spid="28" grpId="0" animBg="1"/>
      <p:bldP spid="40" grpId="0" animBg="1"/>
      <p:bldP spid="41" grpId="0" animBg="1"/>
      <p:bldP spid="42" grpId="0" animBg="1"/>
      <p:bldP spid="43" grpId="0" animBg="1"/>
      <p:bldP spid="39"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4" grpId="1" animBg="1"/>
      <p:bldP spid="66" grpId="0" animBg="1"/>
      <p:bldP spid="67" grpId="0" animBg="1"/>
      <p:bldP spid="68" grpId="0" animBg="1"/>
      <p:bldP spid="9" grpId="0" animBg="1"/>
      <p:bldP spid="21" grpId="0"/>
      <p:bldP spid="29" grpId="0"/>
      <p:bldP spid="29" grpId="1"/>
      <p:bldP spid="69" grpId="0" animBg="1"/>
      <p:bldP spid="69" grpId="1" animBg="1"/>
      <p:bldP spid="15" grpId="0"/>
      <p:bldP spid="75" grpId="0"/>
      <p:bldP spid="19" grpId="0"/>
      <p:bldP spid="19"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860819" y="436819"/>
            <a:ext cx="2447926" cy="3176762"/>
            <a:chOff x="6177441" y="1585910"/>
            <a:chExt cx="2447926" cy="3176762"/>
          </a:xfrm>
        </p:grpSpPr>
        <p:sp>
          <p:nvSpPr>
            <p:cNvPr id="2" name="Rectangle 1"/>
            <p:cNvSpPr/>
            <p:nvPr/>
          </p:nvSpPr>
          <p:spPr>
            <a:xfrm>
              <a:off x="6177441" y="1585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5" name="Rectangle 34"/>
            <p:cNvSpPr/>
            <p:nvPr/>
          </p:nvSpPr>
          <p:spPr>
            <a:xfrm>
              <a:off x="6329841" y="17383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6" name="Rectangle 35"/>
            <p:cNvSpPr/>
            <p:nvPr/>
          </p:nvSpPr>
          <p:spPr>
            <a:xfrm>
              <a:off x="6482241" y="18907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7" name="Rectangle 36"/>
            <p:cNvSpPr/>
            <p:nvPr/>
          </p:nvSpPr>
          <p:spPr>
            <a:xfrm>
              <a:off x="6634641" y="2043110"/>
              <a:ext cx="1381126" cy="2109962"/>
            </a:xfrm>
            <a:prstGeom prst="rect">
              <a:avLst/>
            </a:prstGeom>
            <a:solidFill>
              <a:schemeClr val="bg2">
                <a:lumMod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8" name="Rectangle 37"/>
            <p:cNvSpPr/>
            <p:nvPr/>
          </p:nvSpPr>
          <p:spPr>
            <a:xfrm>
              <a:off x="6787041" y="21955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4" name="Rectangle 43"/>
            <p:cNvSpPr/>
            <p:nvPr/>
          </p:nvSpPr>
          <p:spPr>
            <a:xfrm>
              <a:off x="6939441" y="2347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5" name="Rectangle 44"/>
            <p:cNvSpPr/>
            <p:nvPr/>
          </p:nvSpPr>
          <p:spPr>
            <a:xfrm>
              <a:off x="7091841" y="2500310"/>
              <a:ext cx="1381126" cy="2109962"/>
            </a:xfrm>
            <a:prstGeom prst="rect">
              <a:avLst/>
            </a:pr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6" name="Rectangle 45"/>
            <p:cNvSpPr/>
            <p:nvPr/>
          </p:nvSpPr>
          <p:spPr>
            <a:xfrm>
              <a:off x="7244241" y="26527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grpSp>
      <p:sp>
        <p:nvSpPr>
          <p:cNvPr id="4" name="Title 3"/>
          <p:cNvSpPr>
            <a:spLocks noGrp="1"/>
          </p:cNvSpPr>
          <p:nvPr>
            <p:ph type="title"/>
          </p:nvPr>
        </p:nvSpPr>
        <p:spPr>
          <a:xfrm>
            <a:off x="17139" y="-271"/>
            <a:ext cx="4946533" cy="1143000"/>
          </a:xfrm>
        </p:spPr>
        <p:txBody>
          <a:bodyPr>
            <a:normAutofit fontScale="90000"/>
          </a:bodyPr>
          <a:lstStyle/>
          <a:p>
            <a:r>
              <a:rPr lang="en-US" sz="4000" dirty="0" smtClean="0"/>
              <a:t>(Nonparametric) bootstrap</a:t>
            </a:r>
            <a:endParaRPr lang="en-US" sz="4000" dirty="0"/>
          </a:p>
        </p:txBody>
      </p:sp>
      <p:graphicFrame>
        <p:nvGraphicFramePr>
          <p:cNvPr id="6" name="Table 5"/>
          <p:cNvGraphicFramePr>
            <a:graphicFrameLocks noGrp="1"/>
          </p:cNvGraphicFramePr>
          <p:nvPr>
            <p:extLst/>
          </p:nvPr>
        </p:nvGraphicFramePr>
        <p:xfrm>
          <a:off x="6084782" y="16569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DDD9C3"/>
                    </a:solidFill>
                  </a:tcPr>
                </a:tc>
                <a:tc>
                  <a:txBody>
                    <a:bodyPr/>
                    <a:lstStyle/>
                    <a:p>
                      <a:pPr algn="ctr"/>
                      <a:r>
                        <a:rPr lang="en-US" dirty="0" err="1" smtClean="0"/>
                        <a:t>y</a:t>
                      </a:r>
                      <a:r>
                        <a:rPr lang="en-US" baseline="-25000" dirty="0" err="1" smtClean="0"/>
                        <a:t>s</a:t>
                      </a:r>
                      <a:endParaRPr lang="en-US" dirty="0"/>
                    </a:p>
                  </a:txBody>
                  <a:tcPr marL="45720" marR="45720" anchor="ctr">
                    <a:solidFill>
                      <a:srgbClr val="DDD9C3"/>
                    </a:solidFill>
                  </a:tcPr>
                </a:tc>
              </a:tr>
              <a:tr h="229722">
                <a:tc>
                  <a:txBody>
                    <a:bodyPr/>
                    <a:lstStyle/>
                    <a:p>
                      <a:pPr algn="ctr"/>
                      <a:r>
                        <a:rPr lang="en-US" dirty="0" smtClean="0"/>
                        <a:t>0.12</a:t>
                      </a:r>
                      <a:endParaRPr lang="en-US" dirty="0"/>
                    </a:p>
                  </a:txBody>
                  <a:tcPr marL="45720" marR="45720" anchor="ctr">
                    <a:solidFill>
                      <a:srgbClr val="DDD9C3"/>
                    </a:solidFill>
                  </a:tcPr>
                </a:tc>
                <a:tc>
                  <a:txBody>
                    <a:bodyPr/>
                    <a:lstStyle/>
                    <a:p>
                      <a:pPr algn="ctr"/>
                      <a:r>
                        <a:rPr lang="en-US" dirty="0" smtClean="0"/>
                        <a:t>12</a:t>
                      </a:r>
                      <a:endParaRPr lang="en-US" dirty="0"/>
                    </a:p>
                  </a:txBody>
                  <a:tcPr marL="45720" marR="45720" anchor="ctr">
                    <a:solidFill>
                      <a:srgbClr val="DDD9C3"/>
                    </a:solidFill>
                  </a:tcPr>
                </a:tc>
              </a:tr>
              <a:tr h="645086">
                <a:tc>
                  <a:txBody>
                    <a:bodyPr/>
                    <a:lstStyle/>
                    <a:p>
                      <a:pPr algn="ctr"/>
                      <a:r>
                        <a:rPr lang="en-US" dirty="0" smtClean="0"/>
                        <a:t>…</a:t>
                      </a:r>
                      <a:endParaRPr lang="en-US" dirty="0"/>
                    </a:p>
                  </a:txBody>
                  <a:tcPr marL="45720" marR="45720" anchor="ctr">
                    <a:solidFill>
                      <a:srgbClr val="DDD9C3"/>
                    </a:solidFill>
                  </a:tcPr>
                </a:tc>
                <a:tc>
                  <a:txBody>
                    <a:bodyPr/>
                    <a:lstStyle/>
                    <a:p>
                      <a:pPr algn="ctr"/>
                      <a:r>
                        <a:rPr lang="en-US" dirty="0" smtClean="0"/>
                        <a:t>…</a:t>
                      </a:r>
                      <a:endParaRPr lang="en-US" dirty="0"/>
                    </a:p>
                  </a:txBody>
                  <a:tcPr marL="45720" marR="45720" anchor="ctr">
                    <a:solidFill>
                      <a:srgbClr val="DDD9C3"/>
                    </a:solidFill>
                  </a:tcPr>
                </a:tc>
              </a:tr>
              <a:tr h="229722">
                <a:tc>
                  <a:txBody>
                    <a:bodyPr/>
                    <a:lstStyle/>
                    <a:p>
                      <a:pPr algn="ctr"/>
                      <a:r>
                        <a:rPr lang="en-US" dirty="0" smtClean="0"/>
                        <a:t>19</a:t>
                      </a:r>
                      <a:endParaRPr lang="en-US" dirty="0"/>
                    </a:p>
                  </a:txBody>
                  <a:tcPr marL="45720" marR="45720" anchor="ctr">
                    <a:solidFill>
                      <a:srgbClr val="DDD9C3"/>
                    </a:solidFill>
                  </a:tcPr>
                </a:tc>
                <a:tc>
                  <a:txBody>
                    <a:bodyPr/>
                    <a:lstStyle/>
                    <a:p>
                      <a:pPr algn="ctr"/>
                      <a:r>
                        <a:rPr lang="en-US" dirty="0" smtClean="0"/>
                        <a:t>1435</a:t>
                      </a:r>
                      <a:endParaRPr lang="en-US" dirty="0"/>
                    </a:p>
                  </a:txBody>
                  <a:tcPr marL="45720" marR="45720" anchor="ctr">
                    <a:solidFill>
                      <a:srgbClr val="DDD9C3"/>
                    </a:solidFill>
                  </a:tcPr>
                </a:tc>
              </a:tr>
              <a:tr h="229722">
                <a:tc>
                  <a:txBody>
                    <a:bodyPr/>
                    <a:lstStyle/>
                    <a:p>
                      <a:pPr algn="ctr"/>
                      <a:r>
                        <a:rPr lang="en-US" dirty="0" smtClean="0"/>
                        <a:t>0.2</a:t>
                      </a:r>
                      <a:endParaRPr lang="en-US" dirty="0"/>
                    </a:p>
                  </a:txBody>
                  <a:tcPr marL="45720" marR="45720" anchor="ctr">
                    <a:solidFill>
                      <a:srgbClr val="DDD9C3"/>
                    </a:solidFill>
                  </a:tcPr>
                </a:tc>
                <a:tc>
                  <a:txBody>
                    <a:bodyPr/>
                    <a:lstStyle/>
                    <a:p>
                      <a:pPr algn="ctr"/>
                      <a:r>
                        <a:rPr lang="en-US" dirty="0" smtClean="0"/>
                        <a:t>13</a:t>
                      </a:r>
                      <a:endParaRPr lang="en-US" dirty="0"/>
                    </a:p>
                  </a:txBody>
                  <a:tcPr marL="45720" marR="45720" anchor="ctr">
                    <a:solidFill>
                      <a:srgbClr val="DDD9C3"/>
                    </a:solidFill>
                  </a:tcPr>
                </a:tc>
              </a:tr>
            </a:tbl>
          </a:graphicData>
        </a:graphic>
      </p:graphicFrame>
      <p:sp>
        <p:nvSpPr>
          <p:cNvPr id="7" name="TextBox 6"/>
          <p:cNvSpPr txBox="1"/>
          <p:nvPr/>
        </p:nvSpPr>
        <p:spPr>
          <a:xfrm>
            <a:off x="7751870" y="1340183"/>
            <a:ext cx="1346844" cy="646331"/>
          </a:xfrm>
          <a:prstGeom prst="rect">
            <a:avLst/>
          </a:prstGeom>
          <a:noFill/>
        </p:spPr>
        <p:txBody>
          <a:bodyPr wrap="none" rtlCol="0">
            <a:spAutoFit/>
          </a:bodyPr>
          <a:lstStyle/>
          <a:p>
            <a:r>
              <a:rPr lang="en-US" b="1" dirty="0" smtClean="0">
                <a:solidFill>
                  <a:prstClr val="black"/>
                </a:solidFill>
              </a:rPr>
              <a:t>“Simulated”</a:t>
            </a:r>
          </a:p>
          <a:p>
            <a:r>
              <a:rPr lang="en-US" b="1" dirty="0" smtClean="0">
                <a:solidFill>
                  <a:prstClr val="black"/>
                </a:solidFill>
              </a:rPr>
              <a:t>Data</a:t>
            </a:r>
            <a:endParaRPr lang="en-US" b="1" i="1" dirty="0">
              <a:solidFill>
                <a:prstClr val="black"/>
              </a:solidFill>
            </a:endParaRPr>
          </a:p>
        </p:txBody>
      </p:sp>
      <p:sp>
        <p:nvSpPr>
          <p:cNvPr id="8" name="Freeform 7"/>
          <p:cNvSpPr/>
          <p:nvPr/>
        </p:nvSpPr>
        <p:spPr>
          <a:xfrm>
            <a:off x="2991290" y="1462696"/>
            <a:ext cx="3452602" cy="499047"/>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1" name="Table 10"/>
          <p:cNvGraphicFramePr>
            <a:graphicFrameLocks noGrp="1"/>
          </p:cNvGraphicFramePr>
          <p:nvPr>
            <p:extLst/>
          </p:nvPr>
        </p:nvGraphicFramePr>
        <p:xfrm>
          <a:off x="6237182" y="18093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C4BD97"/>
                    </a:solidFill>
                  </a:tcPr>
                </a:tc>
                <a:tc>
                  <a:txBody>
                    <a:bodyPr/>
                    <a:lstStyle/>
                    <a:p>
                      <a:pPr algn="ctr"/>
                      <a:r>
                        <a:rPr lang="en-US" dirty="0" err="1" smtClean="0"/>
                        <a:t>y</a:t>
                      </a:r>
                      <a:r>
                        <a:rPr lang="en-US" baseline="-25000" dirty="0" err="1" smtClean="0"/>
                        <a:t>s</a:t>
                      </a:r>
                      <a:endParaRPr lang="en-US" dirty="0"/>
                    </a:p>
                  </a:txBody>
                  <a:tcPr marL="45720" marR="45720" anchor="ctr">
                    <a:solidFill>
                      <a:srgbClr val="C4BD97"/>
                    </a:solidFill>
                  </a:tcPr>
                </a:tc>
              </a:tr>
              <a:tr h="229722">
                <a:tc>
                  <a:txBody>
                    <a:bodyPr/>
                    <a:lstStyle/>
                    <a:p>
                      <a:pPr algn="ctr"/>
                      <a:r>
                        <a:rPr lang="en-US" dirty="0" smtClean="0"/>
                        <a:t>0.21</a:t>
                      </a:r>
                      <a:endParaRPr lang="en-US" dirty="0"/>
                    </a:p>
                  </a:txBody>
                  <a:tcPr marL="45720" marR="45720" anchor="ctr">
                    <a:solidFill>
                      <a:srgbClr val="C4BD97"/>
                    </a:solidFill>
                  </a:tcPr>
                </a:tc>
                <a:tc>
                  <a:txBody>
                    <a:bodyPr/>
                    <a:lstStyle/>
                    <a:p>
                      <a:pPr algn="ctr"/>
                      <a:r>
                        <a:rPr lang="en-US" dirty="0" smtClean="0"/>
                        <a:t>12.6</a:t>
                      </a:r>
                      <a:endParaRPr lang="en-US" dirty="0"/>
                    </a:p>
                  </a:txBody>
                  <a:tcPr marL="45720" marR="45720" anchor="ctr">
                    <a:solidFill>
                      <a:srgbClr val="C4BD97"/>
                    </a:solidFill>
                  </a:tcPr>
                </a:tc>
              </a:tr>
              <a:tr h="645086">
                <a:tc>
                  <a:txBody>
                    <a:bodyPr/>
                    <a:lstStyle/>
                    <a:p>
                      <a:pPr algn="ctr"/>
                      <a:r>
                        <a:rPr lang="en-US" dirty="0" smtClean="0"/>
                        <a:t>…</a:t>
                      </a:r>
                      <a:endParaRPr lang="en-US" dirty="0"/>
                    </a:p>
                  </a:txBody>
                  <a:tcPr marL="45720" marR="45720" anchor="ctr">
                    <a:solidFill>
                      <a:srgbClr val="C4BD97"/>
                    </a:solidFill>
                  </a:tcPr>
                </a:tc>
                <a:tc>
                  <a:txBody>
                    <a:bodyPr/>
                    <a:lstStyle/>
                    <a:p>
                      <a:pPr algn="ctr"/>
                      <a:r>
                        <a:rPr lang="en-US" dirty="0" smtClean="0"/>
                        <a:t>…</a:t>
                      </a:r>
                      <a:endParaRPr lang="en-US" dirty="0"/>
                    </a:p>
                  </a:txBody>
                  <a:tcPr marL="45720" marR="45720" anchor="ctr">
                    <a:solidFill>
                      <a:srgbClr val="C4BD97"/>
                    </a:solidFill>
                  </a:tcPr>
                </a:tc>
              </a:tr>
              <a:tr h="229722">
                <a:tc>
                  <a:txBody>
                    <a:bodyPr/>
                    <a:lstStyle/>
                    <a:p>
                      <a:pPr algn="ctr"/>
                      <a:r>
                        <a:rPr lang="en-US" dirty="0" smtClean="0"/>
                        <a:t>93</a:t>
                      </a:r>
                      <a:endParaRPr lang="en-US" dirty="0"/>
                    </a:p>
                  </a:txBody>
                  <a:tcPr marL="45720" marR="45720" anchor="ctr">
                    <a:solidFill>
                      <a:srgbClr val="C4BD97"/>
                    </a:solidFill>
                  </a:tcPr>
                </a:tc>
                <a:tc>
                  <a:txBody>
                    <a:bodyPr/>
                    <a:lstStyle/>
                    <a:p>
                      <a:pPr algn="ctr"/>
                      <a:r>
                        <a:rPr lang="en-US" dirty="0" smtClean="0"/>
                        <a:t>135</a:t>
                      </a:r>
                      <a:endParaRPr lang="en-US" dirty="0"/>
                    </a:p>
                  </a:txBody>
                  <a:tcPr marL="45720" marR="45720" anchor="ctr">
                    <a:solidFill>
                      <a:srgbClr val="C4BD97"/>
                    </a:solidFill>
                  </a:tcPr>
                </a:tc>
              </a:tr>
              <a:tr h="229722">
                <a:tc>
                  <a:txBody>
                    <a:bodyPr/>
                    <a:lstStyle/>
                    <a:p>
                      <a:pPr algn="ctr"/>
                      <a:r>
                        <a:rPr lang="en-US" dirty="0" smtClean="0"/>
                        <a:t>0.2</a:t>
                      </a:r>
                      <a:endParaRPr lang="en-US" dirty="0"/>
                    </a:p>
                  </a:txBody>
                  <a:tcPr marL="45720" marR="45720" anchor="ctr">
                    <a:solidFill>
                      <a:srgbClr val="C4BD97"/>
                    </a:solidFill>
                  </a:tcPr>
                </a:tc>
                <a:tc>
                  <a:txBody>
                    <a:bodyPr/>
                    <a:lstStyle/>
                    <a:p>
                      <a:pPr algn="ctr"/>
                      <a:r>
                        <a:rPr lang="en-US" dirty="0" smtClean="0"/>
                        <a:t>13</a:t>
                      </a:r>
                      <a:endParaRPr lang="en-US" dirty="0"/>
                    </a:p>
                  </a:txBody>
                  <a:tcPr marL="45720" marR="45720" anchor="ctr">
                    <a:solidFill>
                      <a:srgbClr val="C4BD97"/>
                    </a:solidFill>
                  </a:tcPr>
                </a:tc>
              </a:tr>
            </a:tbl>
          </a:graphicData>
        </a:graphic>
      </p:graphicFrame>
      <p:sp>
        <p:nvSpPr>
          <p:cNvPr id="13" name="Freeform 12"/>
          <p:cNvSpPr/>
          <p:nvPr/>
        </p:nvSpPr>
        <p:spPr>
          <a:xfrm>
            <a:off x="3496520" y="1961743"/>
            <a:ext cx="3062248" cy="42661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4" name="Table 13"/>
          <p:cNvGraphicFramePr>
            <a:graphicFrameLocks noGrp="1"/>
          </p:cNvGraphicFramePr>
          <p:nvPr>
            <p:extLst/>
          </p:nvPr>
        </p:nvGraphicFramePr>
        <p:xfrm>
          <a:off x="6389582" y="19617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chemeClr val="bg2">
                        <a:lumMod val="50000"/>
                      </a:schemeClr>
                    </a:solidFill>
                  </a:tcPr>
                </a:tc>
                <a:tc>
                  <a:txBody>
                    <a:bodyPr/>
                    <a:lstStyle/>
                    <a:p>
                      <a:pPr algn="ctr"/>
                      <a:r>
                        <a:rPr lang="en-US" dirty="0" err="1" smtClean="0"/>
                        <a:t>y</a:t>
                      </a:r>
                      <a:r>
                        <a:rPr lang="en-US" baseline="-25000" dirty="0" err="1" smtClean="0"/>
                        <a:t>s</a:t>
                      </a:r>
                      <a:endParaRPr lang="en-US" dirty="0"/>
                    </a:p>
                  </a:txBody>
                  <a:tcPr marL="45720" marR="45720" anchor="ctr">
                    <a:solidFill>
                      <a:schemeClr val="bg2">
                        <a:lumMod val="50000"/>
                      </a:schemeClr>
                    </a:solidFill>
                  </a:tcPr>
                </a:tc>
              </a:tr>
              <a:tr h="229722">
                <a:tc>
                  <a:txBody>
                    <a:bodyPr/>
                    <a:lstStyle/>
                    <a:p>
                      <a:pPr algn="ctr"/>
                      <a:r>
                        <a:rPr lang="en-US" dirty="0" smtClean="0"/>
                        <a:t>0.12</a:t>
                      </a:r>
                      <a:endParaRPr lang="en-US" dirty="0"/>
                    </a:p>
                  </a:txBody>
                  <a:tcPr marL="45720" marR="45720" anchor="ctr">
                    <a:solidFill>
                      <a:schemeClr val="bg2">
                        <a:lumMod val="50000"/>
                      </a:schemeClr>
                    </a:solidFill>
                  </a:tcPr>
                </a:tc>
                <a:tc>
                  <a:txBody>
                    <a:bodyPr/>
                    <a:lstStyle/>
                    <a:p>
                      <a:pPr algn="ctr"/>
                      <a:r>
                        <a:rPr lang="en-US" dirty="0" smtClean="0"/>
                        <a:t>12</a:t>
                      </a:r>
                      <a:endParaRPr lang="en-US" dirty="0"/>
                    </a:p>
                  </a:txBody>
                  <a:tcPr marL="45720" marR="45720" anchor="ctr">
                    <a:solidFill>
                      <a:schemeClr val="bg2">
                        <a:lumMod val="50000"/>
                      </a:schemeClr>
                    </a:solidFill>
                  </a:tcPr>
                </a:tc>
              </a:tr>
              <a:tr h="645086">
                <a:tc>
                  <a:txBody>
                    <a:bodyPr/>
                    <a:lstStyle/>
                    <a:p>
                      <a:pPr algn="ctr"/>
                      <a:r>
                        <a:rPr lang="en-US" dirty="0" smtClean="0"/>
                        <a:t>…</a:t>
                      </a:r>
                      <a:endParaRPr lang="en-US" dirty="0"/>
                    </a:p>
                  </a:txBody>
                  <a:tcPr marL="45720" marR="45720" anchor="ctr">
                    <a:solidFill>
                      <a:schemeClr val="bg2">
                        <a:lumMod val="50000"/>
                      </a:schemeClr>
                    </a:solidFill>
                  </a:tcPr>
                </a:tc>
                <a:tc>
                  <a:txBody>
                    <a:bodyPr/>
                    <a:lstStyle/>
                    <a:p>
                      <a:pPr algn="ctr"/>
                      <a:r>
                        <a:rPr lang="en-US" dirty="0" smtClean="0"/>
                        <a:t>…</a:t>
                      </a:r>
                      <a:endParaRPr lang="en-US" dirty="0"/>
                    </a:p>
                  </a:txBody>
                  <a:tcPr marL="45720" marR="45720" anchor="ctr">
                    <a:solidFill>
                      <a:schemeClr val="bg2">
                        <a:lumMod val="50000"/>
                      </a:schemeClr>
                    </a:solidFill>
                  </a:tcPr>
                </a:tc>
              </a:tr>
              <a:tr h="229722">
                <a:tc>
                  <a:txBody>
                    <a:bodyPr/>
                    <a:lstStyle/>
                    <a:p>
                      <a:pPr algn="ctr"/>
                      <a:r>
                        <a:rPr lang="en-US" dirty="0" smtClean="0"/>
                        <a:t>19</a:t>
                      </a:r>
                      <a:endParaRPr lang="en-US" dirty="0"/>
                    </a:p>
                  </a:txBody>
                  <a:tcPr marL="45720" marR="45720" anchor="ctr">
                    <a:solidFill>
                      <a:schemeClr val="bg2">
                        <a:lumMod val="50000"/>
                      </a:schemeClr>
                    </a:solidFill>
                  </a:tcPr>
                </a:tc>
                <a:tc>
                  <a:txBody>
                    <a:bodyPr/>
                    <a:lstStyle/>
                    <a:p>
                      <a:pPr algn="ctr"/>
                      <a:r>
                        <a:rPr lang="en-US" dirty="0" smtClean="0"/>
                        <a:t>1435</a:t>
                      </a:r>
                      <a:endParaRPr lang="en-US" dirty="0"/>
                    </a:p>
                  </a:txBody>
                  <a:tcPr marL="45720" marR="45720" anchor="ctr">
                    <a:solidFill>
                      <a:schemeClr val="bg2">
                        <a:lumMod val="50000"/>
                      </a:schemeClr>
                    </a:solidFill>
                  </a:tcPr>
                </a:tc>
              </a:tr>
              <a:tr h="229722">
                <a:tc>
                  <a:txBody>
                    <a:bodyPr/>
                    <a:lstStyle/>
                    <a:p>
                      <a:pPr algn="ctr"/>
                      <a:r>
                        <a:rPr lang="en-US" dirty="0" smtClean="0"/>
                        <a:t>0.2</a:t>
                      </a:r>
                      <a:endParaRPr lang="en-US" dirty="0"/>
                    </a:p>
                  </a:txBody>
                  <a:tcPr marL="45720" marR="45720" anchor="ctr">
                    <a:solidFill>
                      <a:schemeClr val="bg2">
                        <a:lumMod val="50000"/>
                      </a:schemeClr>
                    </a:solidFill>
                  </a:tcPr>
                </a:tc>
                <a:tc>
                  <a:txBody>
                    <a:bodyPr/>
                    <a:lstStyle/>
                    <a:p>
                      <a:pPr algn="ctr"/>
                      <a:r>
                        <a:rPr lang="en-US" dirty="0" smtClean="0"/>
                        <a:t>13</a:t>
                      </a:r>
                      <a:endParaRPr lang="en-US" dirty="0"/>
                    </a:p>
                  </a:txBody>
                  <a:tcPr marL="45720" marR="45720" anchor="ctr">
                    <a:solidFill>
                      <a:schemeClr val="bg2">
                        <a:lumMod val="50000"/>
                      </a:schemeClr>
                    </a:solidFill>
                  </a:tcPr>
                </a:tc>
              </a:tr>
            </a:tbl>
          </a:graphicData>
        </a:graphic>
      </p:graphicFrame>
      <p:sp>
        <p:nvSpPr>
          <p:cNvPr id="16" name="Freeform 15"/>
          <p:cNvSpPr/>
          <p:nvPr/>
        </p:nvSpPr>
        <p:spPr>
          <a:xfrm>
            <a:off x="3496520" y="2531505"/>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8" name="Table 17"/>
          <p:cNvGraphicFramePr>
            <a:graphicFrameLocks noGrp="1"/>
          </p:cNvGraphicFramePr>
          <p:nvPr>
            <p:extLst/>
          </p:nvPr>
        </p:nvGraphicFramePr>
        <p:xfrm>
          <a:off x="6541982" y="21141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solidFill>
                      <a:schemeClr val="bg2">
                        <a:lumMod val="25000"/>
                      </a:schemeClr>
                    </a:solidFill>
                  </a:tcPr>
                </a:tc>
                <a:tc>
                  <a:txBody>
                    <a:bodyPr/>
                    <a:lstStyle/>
                    <a:p>
                      <a:pPr algn="ctr"/>
                      <a:r>
                        <a:rPr lang="en-US" dirty="0" smtClean="0"/>
                        <a:t>y</a:t>
                      </a:r>
                      <a:endParaRPr lang="en-US" dirty="0"/>
                    </a:p>
                  </a:txBody>
                  <a:tcPr marL="45720" marR="45720" anchor="ctr">
                    <a:solidFill>
                      <a:schemeClr val="bg2">
                        <a:lumMod val="25000"/>
                      </a:schemeClr>
                    </a:solidFill>
                  </a:tcPr>
                </a:tc>
              </a:tr>
              <a:tr h="229722">
                <a:tc>
                  <a:txBody>
                    <a:bodyPr/>
                    <a:lstStyle/>
                    <a:p>
                      <a:pPr algn="ctr"/>
                      <a:r>
                        <a:rPr lang="en-US" dirty="0" smtClean="0"/>
                        <a:t>0.12</a:t>
                      </a:r>
                      <a:endParaRPr lang="en-US" dirty="0"/>
                    </a:p>
                  </a:txBody>
                  <a:tcPr marL="45720" marR="45720" anchor="ctr">
                    <a:solidFill>
                      <a:schemeClr val="bg2">
                        <a:lumMod val="25000"/>
                      </a:schemeClr>
                    </a:solidFill>
                  </a:tcPr>
                </a:tc>
                <a:tc>
                  <a:txBody>
                    <a:bodyPr/>
                    <a:lstStyle/>
                    <a:p>
                      <a:pPr algn="ctr"/>
                      <a:r>
                        <a:rPr lang="en-US" dirty="0" smtClean="0"/>
                        <a:t>12</a:t>
                      </a:r>
                      <a:endParaRPr lang="en-US" dirty="0"/>
                    </a:p>
                  </a:txBody>
                  <a:tcPr marL="45720" marR="45720" anchor="ctr">
                    <a:solidFill>
                      <a:schemeClr val="bg2">
                        <a:lumMod val="25000"/>
                      </a:schemeClr>
                    </a:solidFill>
                  </a:tcPr>
                </a:tc>
              </a:tr>
              <a:tr h="645086">
                <a:tc>
                  <a:txBody>
                    <a:bodyPr/>
                    <a:lstStyle/>
                    <a:p>
                      <a:pPr algn="ctr"/>
                      <a:r>
                        <a:rPr lang="en-US" dirty="0" smtClean="0"/>
                        <a:t>…</a:t>
                      </a:r>
                      <a:endParaRPr lang="en-US" dirty="0"/>
                    </a:p>
                  </a:txBody>
                  <a:tcPr marL="45720" marR="45720" anchor="ctr">
                    <a:solidFill>
                      <a:schemeClr val="bg2">
                        <a:lumMod val="25000"/>
                      </a:schemeClr>
                    </a:solidFill>
                  </a:tcPr>
                </a:tc>
                <a:tc>
                  <a:txBody>
                    <a:bodyPr/>
                    <a:lstStyle/>
                    <a:p>
                      <a:pPr algn="ctr"/>
                      <a:r>
                        <a:rPr lang="en-US" dirty="0" smtClean="0"/>
                        <a:t>…</a:t>
                      </a:r>
                      <a:endParaRPr lang="en-US" dirty="0"/>
                    </a:p>
                  </a:txBody>
                  <a:tcPr marL="45720" marR="45720" anchor="ctr">
                    <a:solidFill>
                      <a:schemeClr val="bg2">
                        <a:lumMod val="25000"/>
                      </a:schemeClr>
                    </a:solidFill>
                  </a:tcPr>
                </a:tc>
              </a:tr>
              <a:tr h="229722">
                <a:tc>
                  <a:txBody>
                    <a:bodyPr/>
                    <a:lstStyle/>
                    <a:p>
                      <a:pPr algn="ctr"/>
                      <a:r>
                        <a:rPr lang="en-US" dirty="0" smtClean="0"/>
                        <a:t>19</a:t>
                      </a:r>
                      <a:endParaRPr lang="en-US" dirty="0"/>
                    </a:p>
                  </a:txBody>
                  <a:tcPr marL="45720" marR="45720" anchor="ctr">
                    <a:solidFill>
                      <a:schemeClr val="bg2">
                        <a:lumMod val="25000"/>
                      </a:schemeClr>
                    </a:solidFill>
                  </a:tcPr>
                </a:tc>
                <a:tc>
                  <a:txBody>
                    <a:bodyPr/>
                    <a:lstStyle/>
                    <a:p>
                      <a:pPr algn="ctr"/>
                      <a:r>
                        <a:rPr lang="en-US" dirty="0" smtClean="0"/>
                        <a:t>1435</a:t>
                      </a:r>
                      <a:endParaRPr lang="en-US" dirty="0"/>
                    </a:p>
                  </a:txBody>
                  <a:tcPr marL="45720" marR="45720" anchor="ctr">
                    <a:solidFill>
                      <a:schemeClr val="bg2">
                        <a:lumMod val="25000"/>
                      </a:schemeClr>
                    </a:solidFill>
                  </a:tcPr>
                </a:tc>
              </a:tr>
              <a:tr h="229722">
                <a:tc>
                  <a:txBody>
                    <a:bodyPr/>
                    <a:lstStyle/>
                    <a:p>
                      <a:pPr algn="ctr"/>
                      <a:r>
                        <a:rPr lang="en-US" dirty="0" smtClean="0"/>
                        <a:t>0.2</a:t>
                      </a:r>
                      <a:endParaRPr lang="en-US" dirty="0"/>
                    </a:p>
                  </a:txBody>
                  <a:tcPr marL="45720" marR="45720" anchor="ctr">
                    <a:solidFill>
                      <a:schemeClr val="bg2">
                        <a:lumMod val="25000"/>
                      </a:schemeClr>
                    </a:solidFill>
                  </a:tcPr>
                </a:tc>
                <a:tc>
                  <a:txBody>
                    <a:bodyPr/>
                    <a:lstStyle/>
                    <a:p>
                      <a:pPr algn="ctr"/>
                      <a:r>
                        <a:rPr lang="en-US" dirty="0" smtClean="0"/>
                        <a:t>13</a:t>
                      </a:r>
                      <a:endParaRPr lang="en-US" dirty="0"/>
                    </a:p>
                  </a:txBody>
                  <a:tcPr marL="45720" marR="45720" anchor="ctr">
                    <a:solidFill>
                      <a:schemeClr val="bg2">
                        <a:lumMod val="25000"/>
                      </a:schemeClr>
                    </a:solidFill>
                  </a:tcPr>
                </a:tc>
              </a:tr>
            </a:tbl>
          </a:graphicData>
        </a:graphic>
      </p:graphicFrame>
      <p:sp>
        <p:nvSpPr>
          <p:cNvPr id="20" name="Freeform 19"/>
          <p:cNvSpPr/>
          <p:nvPr/>
        </p:nvSpPr>
        <p:spPr>
          <a:xfrm>
            <a:off x="3496520" y="2977137"/>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cxnSp>
        <p:nvCxnSpPr>
          <p:cNvPr id="22" name="Straight Arrow Connector 21"/>
          <p:cNvCxnSpPr/>
          <p:nvPr/>
        </p:nvCxnSpPr>
        <p:spPr>
          <a:xfrm>
            <a:off x="1961270" y="6298176"/>
            <a:ext cx="5887950" cy="57721"/>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911043" y="6380173"/>
            <a:ext cx="375424" cy="523220"/>
          </a:xfrm>
          <a:prstGeom prst="rect">
            <a:avLst/>
          </a:prstGeom>
          <a:noFill/>
        </p:spPr>
        <p:txBody>
          <a:bodyPr wrap="none" rtlCol="0">
            <a:spAutoFit/>
          </a:bodyPr>
          <a:lstStyle/>
          <a:p>
            <a:r>
              <a:rPr lang="en-US" sz="2800" dirty="0" err="1" smtClean="0">
                <a:solidFill>
                  <a:prstClr val="black"/>
                </a:solidFill>
              </a:rPr>
              <a:t>θ</a:t>
            </a:r>
            <a:endParaRPr lang="en-US" sz="2800" dirty="0">
              <a:solidFill>
                <a:prstClr val="black"/>
              </a:solidFill>
            </a:endParaRPr>
          </a:p>
        </p:txBody>
      </p:sp>
      <p:sp>
        <p:nvSpPr>
          <p:cNvPr id="24" name="TextBox 23"/>
          <p:cNvSpPr txBox="1"/>
          <p:nvPr/>
        </p:nvSpPr>
        <p:spPr>
          <a:xfrm>
            <a:off x="4939905" y="6282763"/>
            <a:ext cx="299631" cy="369332"/>
          </a:xfrm>
          <a:prstGeom prst="rect">
            <a:avLst/>
          </a:prstGeom>
          <a:noFill/>
        </p:spPr>
        <p:txBody>
          <a:bodyPr wrap="none" rtlCol="0">
            <a:spAutoFit/>
          </a:bodyPr>
          <a:lstStyle/>
          <a:p>
            <a:r>
              <a:rPr lang="en-US" dirty="0" smtClean="0">
                <a:solidFill>
                  <a:prstClr val="black"/>
                </a:solidFill>
              </a:rPr>
              <a:t>^</a:t>
            </a:r>
          </a:p>
        </p:txBody>
      </p:sp>
      <p:sp>
        <p:nvSpPr>
          <p:cNvPr id="25" name="Rectangle 24"/>
          <p:cNvSpPr/>
          <p:nvPr/>
        </p:nvSpPr>
        <p:spPr>
          <a:xfrm>
            <a:off x="4201783" y="6052863"/>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6" name="Rectangle 25"/>
          <p:cNvSpPr/>
          <p:nvPr/>
        </p:nvSpPr>
        <p:spPr>
          <a:xfrm>
            <a:off x="5566410" y="6052862"/>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7" name="Rectangle 26"/>
          <p:cNvSpPr/>
          <p:nvPr/>
        </p:nvSpPr>
        <p:spPr>
          <a:xfrm>
            <a:off x="4440771" y="6052862"/>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8" name="Rectangle 27"/>
          <p:cNvSpPr/>
          <p:nvPr/>
        </p:nvSpPr>
        <p:spPr>
          <a:xfrm>
            <a:off x="5566410" y="5807548"/>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40" name="Freeform 39"/>
          <p:cNvSpPr/>
          <p:nvPr/>
        </p:nvSpPr>
        <p:spPr>
          <a:xfrm>
            <a:off x="4275671" y="3556420"/>
            <a:ext cx="1847200" cy="1471890"/>
          </a:xfrm>
          <a:custGeom>
            <a:avLst/>
            <a:gdLst>
              <a:gd name="connsiteX0" fmla="*/ 1847200 w 1847200"/>
              <a:gd name="connsiteY0" fmla="*/ 0 h 1471890"/>
              <a:gd name="connsiteX1" fmla="*/ 591681 w 1847200"/>
              <a:gd name="connsiteY1" fmla="*/ 14430 h 1471890"/>
              <a:gd name="connsiteX2" fmla="*/ 606113 w 1847200"/>
              <a:gd name="connsiteY2" fmla="*/ 966830 h 1471890"/>
              <a:gd name="connsiteX3" fmla="*/ 0 w 1847200"/>
              <a:gd name="connsiteY3" fmla="*/ 952399 h 1471890"/>
              <a:gd name="connsiteX4" fmla="*/ 0 w 1847200"/>
              <a:gd name="connsiteY4" fmla="*/ 1471890 h 1471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200" h="1471890">
                <a:moveTo>
                  <a:pt x="1847200" y="0"/>
                </a:moveTo>
                <a:lnTo>
                  <a:pt x="591681" y="14430"/>
                </a:lnTo>
                <a:lnTo>
                  <a:pt x="606113" y="966830"/>
                </a:lnTo>
                <a:lnTo>
                  <a:pt x="0" y="952399"/>
                </a:lnTo>
                <a:lnTo>
                  <a:pt x="0" y="1471890"/>
                </a:lnTo>
              </a:path>
            </a:pathLst>
          </a:custGeom>
          <a:ln>
            <a:solidFill>
              <a:schemeClr val="bg2">
                <a:lumMod val="9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1" name="Freeform 40"/>
          <p:cNvSpPr/>
          <p:nvPr/>
        </p:nvSpPr>
        <p:spPr>
          <a:xfrm>
            <a:off x="5011665" y="3700723"/>
            <a:ext cx="1298812" cy="1284296"/>
          </a:xfrm>
          <a:custGeom>
            <a:avLst/>
            <a:gdLst>
              <a:gd name="connsiteX0" fmla="*/ 1298812 w 1298812"/>
              <a:gd name="connsiteY0" fmla="*/ 14430 h 1284296"/>
              <a:gd name="connsiteX1" fmla="*/ 0 w 1298812"/>
              <a:gd name="connsiteY1" fmla="*/ 0 h 1284296"/>
              <a:gd name="connsiteX2" fmla="*/ 0 w 1298812"/>
              <a:gd name="connsiteY2" fmla="*/ 808096 h 1284296"/>
              <a:gd name="connsiteX3" fmla="*/ 721562 w 1298812"/>
              <a:gd name="connsiteY3" fmla="*/ 822527 h 1284296"/>
              <a:gd name="connsiteX4" fmla="*/ 721562 w 1298812"/>
              <a:gd name="connsiteY4" fmla="*/ 1139993 h 1284296"/>
              <a:gd name="connsiteX5" fmla="*/ 721562 w 1298812"/>
              <a:gd name="connsiteY5" fmla="*/ 1284296 h 128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8812" h="1284296">
                <a:moveTo>
                  <a:pt x="1298812" y="14430"/>
                </a:moveTo>
                <a:lnTo>
                  <a:pt x="0" y="0"/>
                </a:lnTo>
                <a:lnTo>
                  <a:pt x="0" y="808096"/>
                </a:lnTo>
                <a:lnTo>
                  <a:pt x="721562" y="822527"/>
                </a:lnTo>
                <a:lnTo>
                  <a:pt x="721562" y="1139993"/>
                </a:lnTo>
                <a:lnTo>
                  <a:pt x="721562" y="1284296"/>
                </a:lnTo>
              </a:path>
            </a:pathLst>
          </a:custGeom>
          <a:ln>
            <a:solidFill>
              <a:schemeClr val="bg2">
                <a:lumMod val="7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2" name="Freeform 41"/>
          <p:cNvSpPr/>
          <p:nvPr/>
        </p:nvSpPr>
        <p:spPr>
          <a:xfrm>
            <a:off x="4593159" y="3859456"/>
            <a:ext cx="1847199" cy="1139994"/>
          </a:xfrm>
          <a:custGeom>
            <a:avLst/>
            <a:gdLst>
              <a:gd name="connsiteX0" fmla="*/ 1847199 w 1847199"/>
              <a:gd name="connsiteY0" fmla="*/ 0 h 1139994"/>
              <a:gd name="connsiteX1" fmla="*/ 548387 w 1847199"/>
              <a:gd name="connsiteY1" fmla="*/ 14430 h 1139994"/>
              <a:gd name="connsiteX2" fmla="*/ 562818 w 1847199"/>
              <a:gd name="connsiteY2" fmla="*/ 750376 h 1139994"/>
              <a:gd name="connsiteX3" fmla="*/ 14431 w 1847199"/>
              <a:gd name="connsiteY3" fmla="*/ 735945 h 1139994"/>
              <a:gd name="connsiteX4" fmla="*/ 0 w 1847199"/>
              <a:gd name="connsiteY4" fmla="*/ 1139994 h 1139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199" h="1139994">
                <a:moveTo>
                  <a:pt x="1847199" y="0"/>
                </a:moveTo>
                <a:lnTo>
                  <a:pt x="548387" y="14430"/>
                </a:lnTo>
                <a:lnTo>
                  <a:pt x="562818" y="750376"/>
                </a:lnTo>
                <a:lnTo>
                  <a:pt x="14431" y="735945"/>
                </a:lnTo>
                <a:lnTo>
                  <a:pt x="0" y="1139994"/>
                </a:lnTo>
              </a:path>
            </a:pathLst>
          </a:custGeom>
          <a:ln>
            <a:solidFill>
              <a:schemeClr val="bg2">
                <a:lumMod val="5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3" name="Freeform 42"/>
          <p:cNvSpPr/>
          <p:nvPr/>
        </p:nvSpPr>
        <p:spPr>
          <a:xfrm>
            <a:off x="5285859" y="3989329"/>
            <a:ext cx="1327674" cy="952399"/>
          </a:xfrm>
          <a:custGeom>
            <a:avLst/>
            <a:gdLst>
              <a:gd name="connsiteX0" fmla="*/ 1327674 w 1327674"/>
              <a:gd name="connsiteY0" fmla="*/ 0 h 952399"/>
              <a:gd name="connsiteX1" fmla="*/ 0 w 1327674"/>
              <a:gd name="connsiteY1" fmla="*/ 0 h 952399"/>
              <a:gd name="connsiteX2" fmla="*/ 0 w 1327674"/>
              <a:gd name="connsiteY2" fmla="*/ 634933 h 952399"/>
              <a:gd name="connsiteX3" fmla="*/ 389643 w 1327674"/>
              <a:gd name="connsiteY3" fmla="*/ 634933 h 952399"/>
              <a:gd name="connsiteX4" fmla="*/ 389643 w 1327674"/>
              <a:gd name="connsiteY4" fmla="*/ 952399 h 952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674" h="952399">
                <a:moveTo>
                  <a:pt x="1327674" y="0"/>
                </a:moveTo>
                <a:lnTo>
                  <a:pt x="0" y="0"/>
                </a:lnTo>
                <a:lnTo>
                  <a:pt x="0" y="634933"/>
                </a:lnTo>
                <a:lnTo>
                  <a:pt x="389643" y="634933"/>
                </a:lnTo>
                <a:lnTo>
                  <a:pt x="389643" y="952399"/>
                </a:lnTo>
              </a:path>
            </a:pathLst>
          </a:custGeom>
          <a:ln>
            <a:solidFill>
              <a:schemeClr val="bg2">
                <a:lumMod val="2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39" name="TextBox 38"/>
          <p:cNvSpPr txBox="1"/>
          <p:nvPr/>
        </p:nvSpPr>
        <p:spPr>
          <a:xfrm>
            <a:off x="4506931" y="4180634"/>
            <a:ext cx="1274644" cy="461665"/>
          </a:xfrm>
          <a:prstGeom prst="rect">
            <a:avLst/>
          </a:prstGeom>
          <a:solidFill>
            <a:schemeClr val="bg1">
              <a:alpha val="59000"/>
            </a:schemeClr>
          </a:solidFill>
        </p:spPr>
        <p:txBody>
          <a:bodyPr wrap="none" rtlCol="0">
            <a:spAutoFit/>
          </a:bodyPr>
          <a:lstStyle/>
          <a:p>
            <a:r>
              <a:rPr lang="en-US" sz="2400" i="1" dirty="0" smtClean="0">
                <a:solidFill>
                  <a:prstClr val="black"/>
                </a:solidFill>
              </a:rPr>
              <a:t>Estimate</a:t>
            </a:r>
            <a:endParaRPr lang="en-US" sz="2400" i="1" dirty="0">
              <a:solidFill>
                <a:prstClr val="black"/>
              </a:solidFill>
            </a:endParaRPr>
          </a:p>
        </p:txBody>
      </p:sp>
      <p:sp>
        <p:nvSpPr>
          <p:cNvPr id="51" name="Rectangle 50"/>
          <p:cNvSpPr/>
          <p:nvPr/>
        </p:nvSpPr>
        <p:spPr>
          <a:xfrm>
            <a:off x="5321471" y="6052860"/>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2" name="Rectangle 51"/>
          <p:cNvSpPr/>
          <p:nvPr/>
        </p:nvSpPr>
        <p:spPr>
          <a:xfrm>
            <a:off x="5091731" y="5821975"/>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3" name="Rectangle 52"/>
          <p:cNvSpPr/>
          <p:nvPr/>
        </p:nvSpPr>
        <p:spPr>
          <a:xfrm>
            <a:off x="4636464" y="6052861"/>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4" name="Rectangle 53"/>
          <p:cNvSpPr/>
          <p:nvPr/>
        </p:nvSpPr>
        <p:spPr>
          <a:xfrm>
            <a:off x="5091731" y="6052863"/>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5" name="Rectangle 54"/>
          <p:cNvSpPr/>
          <p:nvPr/>
        </p:nvSpPr>
        <p:spPr>
          <a:xfrm>
            <a:off x="5091731" y="5547799"/>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6" name="Rectangle 55"/>
          <p:cNvSpPr/>
          <p:nvPr/>
        </p:nvSpPr>
        <p:spPr>
          <a:xfrm>
            <a:off x="5091731" y="5302485"/>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7" name="Rectangle 56"/>
          <p:cNvSpPr/>
          <p:nvPr/>
        </p:nvSpPr>
        <p:spPr>
          <a:xfrm>
            <a:off x="5326512" y="5793116"/>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8" name="Rectangle 57"/>
          <p:cNvSpPr/>
          <p:nvPr/>
        </p:nvSpPr>
        <p:spPr>
          <a:xfrm>
            <a:off x="4836760" y="5807546"/>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9" name="Rectangle 58"/>
          <p:cNvSpPr/>
          <p:nvPr/>
        </p:nvSpPr>
        <p:spPr>
          <a:xfrm>
            <a:off x="4836759" y="6052860"/>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0" name="Rectangle 59"/>
          <p:cNvSpPr/>
          <p:nvPr/>
        </p:nvSpPr>
        <p:spPr>
          <a:xfrm>
            <a:off x="5321471" y="5547798"/>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1" name="Rectangle 60"/>
          <p:cNvSpPr/>
          <p:nvPr/>
        </p:nvSpPr>
        <p:spPr>
          <a:xfrm>
            <a:off x="5781575" y="6067287"/>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2" name="Rectangle 61"/>
          <p:cNvSpPr/>
          <p:nvPr/>
        </p:nvSpPr>
        <p:spPr>
          <a:xfrm>
            <a:off x="4836760" y="5547799"/>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3" name="Rectangle 62"/>
          <p:cNvSpPr/>
          <p:nvPr/>
        </p:nvSpPr>
        <p:spPr>
          <a:xfrm>
            <a:off x="4631296" y="5793110"/>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4" name="Rectangle 63"/>
          <p:cNvSpPr/>
          <p:nvPr/>
        </p:nvSpPr>
        <p:spPr>
          <a:xfrm>
            <a:off x="5991258" y="6070899"/>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6" name="Rectangle 65"/>
          <p:cNvSpPr/>
          <p:nvPr/>
        </p:nvSpPr>
        <p:spPr>
          <a:xfrm>
            <a:off x="3610351" y="6042036"/>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7" name="Rectangle 66"/>
          <p:cNvSpPr/>
          <p:nvPr/>
        </p:nvSpPr>
        <p:spPr>
          <a:xfrm>
            <a:off x="5574890" y="5562226"/>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8" name="Rectangle 67"/>
          <p:cNvSpPr/>
          <p:nvPr/>
        </p:nvSpPr>
        <p:spPr>
          <a:xfrm>
            <a:off x="5091731" y="5031918"/>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9" name="Freeform 8"/>
          <p:cNvSpPr/>
          <p:nvPr/>
        </p:nvSpPr>
        <p:spPr>
          <a:xfrm>
            <a:off x="2296858" y="4811806"/>
            <a:ext cx="5455012" cy="1443080"/>
          </a:xfrm>
          <a:custGeom>
            <a:avLst/>
            <a:gdLst>
              <a:gd name="connsiteX0" fmla="*/ 0 w 5455012"/>
              <a:gd name="connsiteY0" fmla="*/ 1399789 h 1443080"/>
              <a:gd name="connsiteX1" fmla="*/ 909169 w 5455012"/>
              <a:gd name="connsiteY1" fmla="*/ 1414219 h 1443080"/>
              <a:gd name="connsiteX2" fmla="*/ 1659594 w 5455012"/>
              <a:gd name="connsiteY2" fmla="*/ 1342068 h 1443080"/>
              <a:gd name="connsiteX3" fmla="*/ 2121394 w 5455012"/>
              <a:gd name="connsiteY3" fmla="*/ 981310 h 1443080"/>
              <a:gd name="connsiteX4" fmla="*/ 2842956 w 5455012"/>
              <a:gd name="connsiteY4" fmla="*/ 50 h 1443080"/>
              <a:gd name="connsiteX5" fmla="*/ 3607813 w 5455012"/>
              <a:gd name="connsiteY5" fmla="*/ 1024601 h 1443080"/>
              <a:gd name="connsiteX6" fmla="*/ 4069612 w 5455012"/>
              <a:gd name="connsiteY6" fmla="*/ 1370928 h 1443080"/>
              <a:gd name="connsiteX7" fmla="*/ 4589137 w 5455012"/>
              <a:gd name="connsiteY7" fmla="*/ 1414219 h 1443080"/>
              <a:gd name="connsiteX8" fmla="*/ 5455012 w 5455012"/>
              <a:gd name="connsiteY8" fmla="*/ 1443080 h 1443080"/>
              <a:gd name="connsiteX9" fmla="*/ 5455012 w 5455012"/>
              <a:gd name="connsiteY9" fmla="*/ 1443080 h 1443080"/>
              <a:gd name="connsiteX10" fmla="*/ 5455012 w 5455012"/>
              <a:gd name="connsiteY10" fmla="*/ 1443080 h 144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55012" h="1443080">
                <a:moveTo>
                  <a:pt x="0" y="1399789"/>
                </a:moveTo>
                <a:cubicBezTo>
                  <a:pt x="316285" y="1411814"/>
                  <a:pt x="632570" y="1423839"/>
                  <a:pt x="909169" y="1414219"/>
                </a:cubicBezTo>
                <a:cubicBezTo>
                  <a:pt x="1185768" y="1404599"/>
                  <a:pt x="1457556" y="1414220"/>
                  <a:pt x="1659594" y="1342068"/>
                </a:cubicBezTo>
                <a:cubicBezTo>
                  <a:pt x="1861632" y="1269916"/>
                  <a:pt x="1924167" y="1204980"/>
                  <a:pt x="2121394" y="981310"/>
                </a:cubicBezTo>
                <a:cubicBezTo>
                  <a:pt x="2318621" y="757640"/>
                  <a:pt x="2595220" y="-7165"/>
                  <a:pt x="2842956" y="50"/>
                </a:cubicBezTo>
                <a:cubicBezTo>
                  <a:pt x="3090692" y="7265"/>
                  <a:pt x="3403370" y="796121"/>
                  <a:pt x="3607813" y="1024601"/>
                </a:cubicBezTo>
                <a:cubicBezTo>
                  <a:pt x="3812256" y="1253081"/>
                  <a:pt x="3906058" y="1305992"/>
                  <a:pt x="4069612" y="1370928"/>
                </a:cubicBezTo>
                <a:cubicBezTo>
                  <a:pt x="4233166" y="1435864"/>
                  <a:pt x="4358237" y="1402194"/>
                  <a:pt x="4589137" y="1414219"/>
                </a:cubicBezTo>
                <a:cubicBezTo>
                  <a:pt x="4820037" y="1426244"/>
                  <a:pt x="5455012" y="1443080"/>
                  <a:pt x="5455012" y="1443080"/>
                </a:cubicBezTo>
                <a:lnTo>
                  <a:pt x="5455012" y="1443080"/>
                </a:lnTo>
                <a:lnTo>
                  <a:pt x="5455012" y="1443080"/>
                </a:lnTo>
              </a:path>
            </a:pathLst>
          </a:custGeom>
          <a:ln w="57150" cmpd="sng">
            <a:solidFill>
              <a:srgbClr val="1E1C1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21" name="TextBox 20"/>
          <p:cNvSpPr txBox="1"/>
          <p:nvPr/>
        </p:nvSpPr>
        <p:spPr>
          <a:xfrm>
            <a:off x="6484880" y="5320523"/>
            <a:ext cx="2811134" cy="369332"/>
          </a:xfrm>
          <a:prstGeom prst="rect">
            <a:avLst/>
          </a:prstGeom>
          <a:noFill/>
        </p:spPr>
        <p:txBody>
          <a:bodyPr wrap="square" rtlCol="0">
            <a:spAutoFit/>
          </a:bodyPr>
          <a:lstStyle/>
          <a:p>
            <a:r>
              <a:rPr lang="en-US" dirty="0" smtClean="0">
                <a:solidFill>
                  <a:prstClr val="black"/>
                </a:solidFill>
              </a:rPr>
              <a:t>sampling distribution of </a:t>
            </a:r>
            <a:r>
              <a:rPr lang="en-US" b="1" dirty="0" err="1" smtClean="0">
                <a:solidFill>
                  <a:prstClr val="black"/>
                </a:solidFill>
              </a:rPr>
              <a:t>θ</a:t>
            </a:r>
            <a:endParaRPr lang="en-US" dirty="0">
              <a:solidFill>
                <a:prstClr val="black"/>
              </a:solidFill>
            </a:endParaRPr>
          </a:p>
        </p:txBody>
      </p:sp>
      <p:sp>
        <p:nvSpPr>
          <p:cNvPr id="29" name="TextBox 28"/>
          <p:cNvSpPr txBox="1"/>
          <p:nvPr/>
        </p:nvSpPr>
        <p:spPr>
          <a:xfrm>
            <a:off x="8747626" y="5192894"/>
            <a:ext cx="299631" cy="369332"/>
          </a:xfrm>
          <a:prstGeom prst="rect">
            <a:avLst/>
          </a:prstGeom>
          <a:noFill/>
        </p:spPr>
        <p:txBody>
          <a:bodyPr wrap="none" rtlCol="0">
            <a:spAutoFit/>
          </a:bodyPr>
          <a:lstStyle/>
          <a:p>
            <a:r>
              <a:rPr lang="en-US" dirty="0" smtClean="0">
                <a:solidFill>
                  <a:prstClr val="black"/>
                </a:solidFill>
              </a:rPr>
              <a:t>^</a:t>
            </a:r>
            <a:endParaRPr lang="en-US" dirty="0">
              <a:solidFill>
                <a:prstClr val="black"/>
              </a:solidFill>
            </a:endParaRPr>
          </a:p>
        </p:txBody>
      </p:sp>
      <p:graphicFrame>
        <p:nvGraphicFramePr>
          <p:cNvPr id="65" name="Table 64"/>
          <p:cNvGraphicFramePr>
            <a:graphicFrameLocks noGrp="1"/>
          </p:cNvGraphicFramePr>
          <p:nvPr>
            <p:extLst/>
          </p:nvPr>
        </p:nvGraphicFramePr>
        <p:xfrm>
          <a:off x="2043919" y="2023409"/>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noFill/>
                  </a:tcPr>
                </a:tc>
                <a:tc>
                  <a:txBody>
                    <a:bodyPr/>
                    <a:lstStyle/>
                    <a:p>
                      <a:pPr algn="ctr"/>
                      <a:r>
                        <a:rPr lang="en-US" dirty="0" smtClean="0"/>
                        <a:t>y</a:t>
                      </a:r>
                      <a:endParaRPr lang="en-US" dirty="0"/>
                    </a:p>
                  </a:txBody>
                  <a:tcPr marL="45720" marR="45720" anchor="ctr">
                    <a:noFill/>
                  </a:tcPr>
                </a:tc>
              </a:tr>
              <a:tr h="229722">
                <a:tc>
                  <a:txBody>
                    <a:bodyPr/>
                    <a:lstStyle/>
                    <a:p>
                      <a:pPr algn="ctr"/>
                      <a:r>
                        <a:rPr lang="en-US" dirty="0" smtClean="0"/>
                        <a:t>0.12</a:t>
                      </a:r>
                      <a:endParaRPr lang="en-US" dirty="0"/>
                    </a:p>
                  </a:txBody>
                  <a:tcPr marL="45720" marR="45720" anchor="ctr">
                    <a:noFill/>
                  </a:tcPr>
                </a:tc>
                <a:tc>
                  <a:txBody>
                    <a:bodyPr/>
                    <a:lstStyle/>
                    <a:p>
                      <a:pPr algn="ctr"/>
                      <a:r>
                        <a:rPr lang="en-US" dirty="0" smtClean="0"/>
                        <a:t>12</a:t>
                      </a:r>
                      <a:endParaRPr lang="en-US" dirty="0"/>
                    </a:p>
                  </a:txBody>
                  <a:tcPr marL="45720" marR="45720" anchor="ctr">
                    <a:noFill/>
                  </a:tcPr>
                </a:tc>
              </a:tr>
              <a:tr h="645086">
                <a:tc>
                  <a:txBody>
                    <a:bodyPr/>
                    <a:lstStyle/>
                    <a:p>
                      <a:pPr algn="ctr"/>
                      <a:r>
                        <a:rPr lang="en-US" dirty="0" smtClean="0"/>
                        <a:t>…</a:t>
                      </a:r>
                      <a:endParaRPr lang="en-US" dirty="0"/>
                    </a:p>
                  </a:txBody>
                  <a:tcPr marL="45720" marR="45720" anchor="ctr">
                    <a:noFill/>
                  </a:tcPr>
                </a:tc>
                <a:tc>
                  <a:txBody>
                    <a:bodyPr/>
                    <a:lstStyle/>
                    <a:p>
                      <a:pPr algn="ctr"/>
                      <a:r>
                        <a:rPr lang="en-US" dirty="0" smtClean="0"/>
                        <a:t>…</a:t>
                      </a:r>
                      <a:endParaRPr lang="en-US" dirty="0"/>
                    </a:p>
                  </a:txBody>
                  <a:tcPr marL="45720" marR="45720" anchor="ctr">
                    <a:noFill/>
                  </a:tcPr>
                </a:tc>
              </a:tr>
              <a:tr h="229722">
                <a:tc>
                  <a:txBody>
                    <a:bodyPr/>
                    <a:lstStyle/>
                    <a:p>
                      <a:pPr algn="ctr"/>
                      <a:r>
                        <a:rPr lang="en-US" dirty="0" smtClean="0"/>
                        <a:t>19</a:t>
                      </a:r>
                      <a:endParaRPr lang="en-US" dirty="0"/>
                    </a:p>
                  </a:txBody>
                  <a:tcPr marL="45720" marR="45720" anchor="ctr">
                    <a:noFill/>
                  </a:tcPr>
                </a:tc>
                <a:tc>
                  <a:txBody>
                    <a:bodyPr/>
                    <a:lstStyle/>
                    <a:p>
                      <a:pPr algn="ctr"/>
                      <a:r>
                        <a:rPr lang="en-US" dirty="0" smtClean="0"/>
                        <a:t>1435</a:t>
                      </a:r>
                      <a:endParaRPr lang="en-US" dirty="0"/>
                    </a:p>
                  </a:txBody>
                  <a:tcPr marL="45720" marR="45720" anchor="ctr">
                    <a:noFill/>
                  </a:tcPr>
                </a:tc>
              </a:tr>
              <a:tr h="229722">
                <a:tc>
                  <a:txBody>
                    <a:bodyPr/>
                    <a:lstStyle/>
                    <a:p>
                      <a:pPr algn="ctr"/>
                      <a:r>
                        <a:rPr lang="en-US" dirty="0" smtClean="0"/>
                        <a:t>0.2</a:t>
                      </a:r>
                      <a:endParaRPr lang="en-US" dirty="0"/>
                    </a:p>
                  </a:txBody>
                  <a:tcPr marL="45720" marR="45720" anchor="ctr">
                    <a:noFill/>
                  </a:tcPr>
                </a:tc>
                <a:tc>
                  <a:txBody>
                    <a:bodyPr/>
                    <a:lstStyle/>
                    <a:p>
                      <a:pPr algn="ctr"/>
                      <a:r>
                        <a:rPr lang="en-US" dirty="0" smtClean="0"/>
                        <a:t>13</a:t>
                      </a:r>
                      <a:endParaRPr lang="en-US" dirty="0"/>
                    </a:p>
                  </a:txBody>
                  <a:tcPr marL="45720" marR="45720" anchor="ctr">
                    <a:noFill/>
                  </a:tcPr>
                </a:tc>
              </a:tr>
            </a:tbl>
          </a:graphicData>
        </a:graphic>
      </p:graphicFrame>
      <p:sp>
        <p:nvSpPr>
          <p:cNvPr id="70" name="TextBox 69"/>
          <p:cNvSpPr txBox="1"/>
          <p:nvPr/>
        </p:nvSpPr>
        <p:spPr>
          <a:xfrm>
            <a:off x="811672" y="2617146"/>
            <a:ext cx="1098891" cy="646331"/>
          </a:xfrm>
          <a:prstGeom prst="rect">
            <a:avLst/>
          </a:prstGeom>
          <a:noFill/>
        </p:spPr>
        <p:txBody>
          <a:bodyPr wrap="none" rtlCol="0">
            <a:spAutoFit/>
          </a:bodyPr>
          <a:lstStyle/>
          <a:p>
            <a:r>
              <a:rPr lang="en-US" b="1" dirty="0" smtClean="0">
                <a:solidFill>
                  <a:prstClr val="black"/>
                </a:solidFill>
              </a:rPr>
              <a:t>Observed</a:t>
            </a:r>
          </a:p>
          <a:p>
            <a:r>
              <a:rPr lang="en-US" b="1" dirty="0" smtClean="0">
                <a:solidFill>
                  <a:prstClr val="black"/>
                </a:solidFill>
              </a:rPr>
              <a:t>Data</a:t>
            </a:r>
            <a:endParaRPr lang="en-US" b="1" i="1" dirty="0">
              <a:solidFill>
                <a:prstClr val="black"/>
              </a:solidFill>
            </a:endParaRPr>
          </a:p>
        </p:txBody>
      </p:sp>
      <p:sp>
        <p:nvSpPr>
          <p:cNvPr id="15" name="TextBox 14"/>
          <p:cNvSpPr txBox="1"/>
          <p:nvPr/>
        </p:nvSpPr>
        <p:spPr>
          <a:xfrm>
            <a:off x="2386998" y="899435"/>
            <a:ext cx="1828959" cy="923330"/>
          </a:xfrm>
          <a:prstGeom prst="rect">
            <a:avLst/>
          </a:prstGeom>
          <a:noFill/>
        </p:spPr>
        <p:txBody>
          <a:bodyPr wrap="square" rtlCol="0">
            <a:spAutoFit/>
          </a:bodyPr>
          <a:lstStyle/>
          <a:p>
            <a:r>
              <a:rPr lang="en-US" dirty="0" smtClean="0">
                <a:solidFill>
                  <a:prstClr val="black"/>
                </a:solidFill>
              </a:rPr>
              <a:t>Random samples with replacement from </a:t>
            </a:r>
            <a:r>
              <a:rPr lang="en-US" i="1" dirty="0" smtClean="0">
                <a:solidFill>
                  <a:prstClr val="black"/>
                </a:solidFill>
              </a:rPr>
              <a:t>x, y</a:t>
            </a:r>
            <a:endParaRPr lang="en-US" dirty="0">
              <a:solidFill>
                <a:prstClr val="black"/>
              </a:solidFill>
            </a:endParaRPr>
          </a:p>
        </p:txBody>
      </p:sp>
    </p:spTree>
    <p:extLst>
      <p:ext uri="{BB962C8B-B14F-4D97-AF65-F5344CB8AC3E}">
        <p14:creationId xmlns:p14="http://schemas.microsoft.com/office/powerpoint/2010/main" val="1288753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9"/>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5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9"/>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61"/>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62"/>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63"/>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64"/>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66"/>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67"/>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68"/>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9"/>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29"/>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13" grpId="0" animBg="1"/>
      <p:bldP spid="16" grpId="0" animBg="1"/>
      <p:bldP spid="20" grpId="0" animBg="1"/>
      <p:bldP spid="23" grpId="0"/>
      <p:bldP spid="24" grpId="0"/>
      <p:bldP spid="25" grpId="0" animBg="1"/>
      <p:bldP spid="26" grpId="0" animBg="1"/>
      <p:bldP spid="27" grpId="0" animBg="1"/>
      <p:bldP spid="28" grpId="0" animBg="1"/>
      <p:bldP spid="40" grpId="0" animBg="1"/>
      <p:bldP spid="41" grpId="0" animBg="1"/>
      <p:bldP spid="42" grpId="0" animBg="1"/>
      <p:bldP spid="43" grpId="0" animBg="1"/>
      <p:bldP spid="39"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6" grpId="0" animBg="1"/>
      <p:bldP spid="67" grpId="0" animBg="1"/>
      <p:bldP spid="68" grpId="0" animBg="1"/>
      <p:bldP spid="9" grpId="0" animBg="1"/>
      <p:bldP spid="21" grpId="0"/>
      <p:bldP spid="29" grpId="0"/>
      <p:bldP spid="15"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164977"/>
            <a:ext cx="9144000" cy="1143000"/>
          </a:xfrm>
        </p:spPr>
        <p:txBody>
          <a:bodyPr/>
          <a:lstStyle/>
          <a:p>
            <a:pPr algn="ctr"/>
            <a:r>
              <a:rPr lang="en-US" dirty="0" smtClean="0">
                <a:solidFill>
                  <a:schemeClr val="bg1"/>
                </a:solidFill>
              </a:rPr>
              <a:t>Estimating the sampling distribution hands-on</a:t>
            </a:r>
            <a:br>
              <a:rPr lang="en-US" dirty="0" smtClean="0">
                <a:solidFill>
                  <a:schemeClr val="bg1"/>
                </a:solidFill>
              </a:rPr>
            </a:br>
            <a:r>
              <a:rPr lang="en-US" dirty="0" smtClean="0">
                <a:solidFill>
                  <a:schemeClr val="bg1"/>
                </a:solidFill>
              </a:rPr>
              <a:t>(</a:t>
            </a:r>
            <a:r>
              <a:rPr lang="en-US" dirty="0" err="1" smtClean="0">
                <a:solidFill>
                  <a:schemeClr val="bg1"/>
                </a:solidFill>
              </a:rPr>
              <a:t>jupyter</a:t>
            </a:r>
            <a:r>
              <a:rPr lang="en-US" dirty="0" smtClean="0">
                <a:solidFill>
                  <a:schemeClr val="bg1"/>
                </a:solidFill>
              </a:rPr>
              <a:t> notebook, for a deeper dive)</a:t>
            </a:r>
            <a:endParaRPr lang="en-US" dirty="0">
              <a:solidFill>
                <a:schemeClr val="bg1"/>
              </a:solidFill>
            </a:endParaRPr>
          </a:p>
        </p:txBody>
      </p:sp>
    </p:spTree>
    <p:extLst>
      <p:ext uri="{BB962C8B-B14F-4D97-AF65-F5344CB8AC3E}">
        <p14:creationId xmlns:p14="http://schemas.microsoft.com/office/powerpoint/2010/main" val="56081759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is a confidence interval</a:t>
            </a:r>
            <a:endParaRPr lang="en-US" sz="4000" dirty="0"/>
          </a:p>
        </p:txBody>
      </p:sp>
      <p:grpSp>
        <p:nvGrpSpPr>
          <p:cNvPr id="4" name="Group 3"/>
          <p:cNvGrpSpPr/>
          <p:nvPr/>
        </p:nvGrpSpPr>
        <p:grpSpPr>
          <a:xfrm>
            <a:off x="0" y="3058303"/>
            <a:ext cx="4787900" cy="1863553"/>
            <a:chOff x="47131" y="2265233"/>
            <a:chExt cx="6056416" cy="2462713"/>
          </a:xfrm>
        </p:grpSpPr>
        <p:cxnSp>
          <p:nvCxnSpPr>
            <p:cNvPr id="8" name="Straight Arrow Connector 7"/>
            <p:cNvCxnSpPr/>
            <p:nvPr/>
          </p:nvCxnSpPr>
          <p:spPr>
            <a:xfrm>
              <a:off x="47131" y="3811174"/>
              <a:ext cx="5887950" cy="57721"/>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9" name="TextBox 8"/>
            <p:cNvSpPr txBox="1"/>
            <p:nvPr/>
          </p:nvSpPr>
          <p:spPr>
            <a:xfrm>
              <a:off x="2996904" y="3893171"/>
              <a:ext cx="375424" cy="523220"/>
            </a:xfrm>
            <a:prstGeom prst="rect">
              <a:avLst/>
            </a:prstGeom>
            <a:noFill/>
          </p:spPr>
          <p:txBody>
            <a:bodyPr wrap="none" rtlCol="0">
              <a:spAutoFit/>
            </a:bodyPr>
            <a:lstStyle/>
            <a:p>
              <a:r>
                <a:rPr lang="en-US" sz="2800" dirty="0" err="1" smtClean="0">
                  <a:solidFill>
                    <a:prstClr val="black"/>
                  </a:solidFill>
                </a:rPr>
                <a:t>θ</a:t>
              </a:r>
              <a:endParaRPr lang="en-US" sz="2800" dirty="0">
                <a:solidFill>
                  <a:prstClr val="black"/>
                </a:solidFill>
              </a:endParaRPr>
            </a:p>
          </p:txBody>
        </p:sp>
        <p:sp>
          <p:nvSpPr>
            <p:cNvPr id="10" name="TextBox 9"/>
            <p:cNvSpPr txBox="1"/>
            <p:nvPr/>
          </p:nvSpPr>
          <p:spPr>
            <a:xfrm>
              <a:off x="3025766" y="3795761"/>
              <a:ext cx="299631" cy="369332"/>
            </a:xfrm>
            <a:prstGeom prst="rect">
              <a:avLst/>
            </a:prstGeom>
            <a:noFill/>
          </p:spPr>
          <p:txBody>
            <a:bodyPr wrap="none" rtlCol="0">
              <a:spAutoFit/>
            </a:bodyPr>
            <a:lstStyle/>
            <a:p>
              <a:r>
                <a:rPr lang="en-US" dirty="0" smtClean="0">
                  <a:solidFill>
                    <a:prstClr val="black"/>
                  </a:solidFill>
                </a:rPr>
                <a:t>^</a:t>
              </a:r>
            </a:p>
          </p:txBody>
        </p:sp>
        <p:sp>
          <p:nvSpPr>
            <p:cNvPr id="11" name="Freeform 10"/>
            <p:cNvSpPr/>
            <p:nvPr/>
          </p:nvSpPr>
          <p:spPr>
            <a:xfrm>
              <a:off x="382719" y="2324804"/>
              <a:ext cx="5455012" cy="1443080"/>
            </a:xfrm>
            <a:custGeom>
              <a:avLst/>
              <a:gdLst>
                <a:gd name="connsiteX0" fmla="*/ 0 w 5455012"/>
                <a:gd name="connsiteY0" fmla="*/ 1399789 h 1443080"/>
                <a:gd name="connsiteX1" fmla="*/ 909169 w 5455012"/>
                <a:gd name="connsiteY1" fmla="*/ 1414219 h 1443080"/>
                <a:gd name="connsiteX2" fmla="*/ 1659594 w 5455012"/>
                <a:gd name="connsiteY2" fmla="*/ 1342068 h 1443080"/>
                <a:gd name="connsiteX3" fmla="*/ 2121394 w 5455012"/>
                <a:gd name="connsiteY3" fmla="*/ 981310 h 1443080"/>
                <a:gd name="connsiteX4" fmla="*/ 2842956 w 5455012"/>
                <a:gd name="connsiteY4" fmla="*/ 50 h 1443080"/>
                <a:gd name="connsiteX5" fmla="*/ 3607813 w 5455012"/>
                <a:gd name="connsiteY5" fmla="*/ 1024601 h 1443080"/>
                <a:gd name="connsiteX6" fmla="*/ 4069612 w 5455012"/>
                <a:gd name="connsiteY6" fmla="*/ 1370928 h 1443080"/>
                <a:gd name="connsiteX7" fmla="*/ 4589137 w 5455012"/>
                <a:gd name="connsiteY7" fmla="*/ 1414219 h 1443080"/>
                <a:gd name="connsiteX8" fmla="*/ 5455012 w 5455012"/>
                <a:gd name="connsiteY8" fmla="*/ 1443080 h 1443080"/>
                <a:gd name="connsiteX9" fmla="*/ 5455012 w 5455012"/>
                <a:gd name="connsiteY9" fmla="*/ 1443080 h 1443080"/>
                <a:gd name="connsiteX10" fmla="*/ 5455012 w 5455012"/>
                <a:gd name="connsiteY10" fmla="*/ 1443080 h 144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55012" h="1443080">
                  <a:moveTo>
                    <a:pt x="0" y="1399789"/>
                  </a:moveTo>
                  <a:cubicBezTo>
                    <a:pt x="316285" y="1411814"/>
                    <a:pt x="632570" y="1423839"/>
                    <a:pt x="909169" y="1414219"/>
                  </a:cubicBezTo>
                  <a:cubicBezTo>
                    <a:pt x="1185768" y="1404599"/>
                    <a:pt x="1457556" y="1414220"/>
                    <a:pt x="1659594" y="1342068"/>
                  </a:cubicBezTo>
                  <a:cubicBezTo>
                    <a:pt x="1861632" y="1269916"/>
                    <a:pt x="1924167" y="1204980"/>
                    <a:pt x="2121394" y="981310"/>
                  </a:cubicBezTo>
                  <a:cubicBezTo>
                    <a:pt x="2318621" y="757640"/>
                    <a:pt x="2595220" y="-7165"/>
                    <a:pt x="2842956" y="50"/>
                  </a:cubicBezTo>
                  <a:cubicBezTo>
                    <a:pt x="3090692" y="7265"/>
                    <a:pt x="3403370" y="796121"/>
                    <a:pt x="3607813" y="1024601"/>
                  </a:cubicBezTo>
                  <a:cubicBezTo>
                    <a:pt x="3812256" y="1253081"/>
                    <a:pt x="3906058" y="1305992"/>
                    <a:pt x="4069612" y="1370928"/>
                  </a:cubicBezTo>
                  <a:cubicBezTo>
                    <a:pt x="4233166" y="1435864"/>
                    <a:pt x="4358237" y="1402194"/>
                    <a:pt x="4589137" y="1414219"/>
                  </a:cubicBezTo>
                  <a:cubicBezTo>
                    <a:pt x="4820037" y="1426244"/>
                    <a:pt x="5455012" y="1443080"/>
                    <a:pt x="5455012" y="1443080"/>
                  </a:cubicBezTo>
                  <a:lnTo>
                    <a:pt x="5455012" y="1443080"/>
                  </a:lnTo>
                  <a:lnTo>
                    <a:pt x="5455012" y="1443080"/>
                  </a:lnTo>
                </a:path>
              </a:pathLst>
            </a:custGeom>
            <a:noFill/>
            <a:ln w="57150" cmpd="sng">
              <a:solidFill>
                <a:srgbClr val="1E1C1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pic>
          <p:nvPicPr>
            <p:cNvPr id="13" name="Picture 12"/>
            <p:cNvPicPr>
              <a:picLocks noChangeAspect="1"/>
            </p:cNvPicPr>
            <p:nvPr/>
          </p:nvPicPr>
          <p:blipFill rotWithShape="1">
            <a:blip r:embed="rId3"/>
            <a:srcRect l="36674" r="31586"/>
            <a:stretch/>
          </p:blipFill>
          <p:spPr>
            <a:xfrm>
              <a:off x="2344046" y="2265233"/>
              <a:ext cx="1761564" cy="1627937"/>
            </a:xfrm>
            <a:prstGeom prst="rect">
              <a:avLst/>
            </a:prstGeom>
          </p:spPr>
        </p:pic>
        <p:sp>
          <p:nvSpPr>
            <p:cNvPr id="14" name="TextBox 13"/>
            <p:cNvSpPr txBox="1"/>
            <p:nvPr/>
          </p:nvSpPr>
          <p:spPr>
            <a:xfrm>
              <a:off x="3839794" y="2293511"/>
              <a:ext cx="2263753" cy="646331"/>
            </a:xfrm>
            <a:prstGeom prst="rect">
              <a:avLst/>
            </a:prstGeom>
            <a:noFill/>
          </p:spPr>
          <p:txBody>
            <a:bodyPr wrap="square" rtlCol="0">
              <a:spAutoFit/>
            </a:bodyPr>
            <a:lstStyle/>
            <a:p>
              <a:r>
                <a:rPr lang="en-US" dirty="0" smtClean="0">
                  <a:solidFill>
                    <a:prstClr val="black"/>
                  </a:solidFill>
                </a:rPr>
                <a:t>(1-⍺)% of the probability mass</a:t>
              </a:r>
              <a:endParaRPr lang="en-US" dirty="0">
                <a:solidFill>
                  <a:prstClr val="black"/>
                </a:solidFill>
              </a:endParaRPr>
            </a:p>
          </p:txBody>
        </p:sp>
        <p:sp>
          <p:nvSpPr>
            <p:cNvPr id="19" name="Freeform 18"/>
            <p:cNvSpPr/>
            <p:nvPr/>
          </p:nvSpPr>
          <p:spPr>
            <a:xfrm rot="1227454">
              <a:off x="1590553" y="3208383"/>
              <a:ext cx="758615" cy="107577"/>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sp>
          <p:nvSpPr>
            <p:cNvPr id="21" name="Rectangle 20"/>
            <p:cNvSpPr/>
            <p:nvPr/>
          </p:nvSpPr>
          <p:spPr>
            <a:xfrm>
              <a:off x="416760" y="2481850"/>
              <a:ext cx="1251380" cy="646331"/>
            </a:xfrm>
            <a:prstGeom prst="rect">
              <a:avLst/>
            </a:prstGeom>
          </p:spPr>
          <p:txBody>
            <a:bodyPr wrap="square">
              <a:spAutoFit/>
            </a:bodyPr>
            <a:lstStyle/>
            <a:p>
              <a:pPr algn="ctr"/>
              <a:r>
                <a:rPr lang="en-US" dirty="0" smtClean="0">
                  <a:solidFill>
                    <a:prstClr val="black"/>
                  </a:solidFill>
                </a:rPr>
                <a:t>L = ⍺/2 quantile</a:t>
              </a:r>
              <a:endParaRPr lang="en-US" dirty="0">
                <a:solidFill>
                  <a:prstClr val="black"/>
                </a:solidFill>
              </a:endParaRPr>
            </a:p>
          </p:txBody>
        </p:sp>
        <p:sp>
          <p:nvSpPr>
            <p:cNvPr id="22" name="Rectangle 21"/>
            <p:cNvSpPr/>
            <p:nvPr/>
          </p:nvSpPr>
          <p:spPr>
            <a:xfrm>
              <a:off x="4457514" y="4011209"/>
              <a:ext cx="1251380" cy="716737"/>
            </a:xfrm>
            <a:prstGeom prst="rect">
              <a:avLst/>
            </a:prstGeom>
          </p:spPr>
          <p:txBody>
            <a:bodyPr wrap="square">
              <a:spAutoFit/>
            </a:bodyPr>
            <a:lstStyle/>
            <a:p>
              <a:pPr algn="ctr"/>
              <a:r>
                <a:rPr lang="en-US" sz="1600" dirty="0" smtClean="0">
                  <a:solidFill>
                    <a:prstClr val="black"/>
                  </a:solidFill>
                </a:rPr>
                <a:t>U = 1-⍺/2 quantile</a:t>
              </a:r>
              <a:endParaRPr lang="en-US" sz="1600" dirty="0">
                <a:solidFill>
                  <a:prstClr val="black"/>
                </a:solidFill>
              </a:endParaRPr>
            </a:p>
          </p:txBody>
        </p:sp>
        <p:sp>
          <p:nvSpPr>
            <p:cNvPr id="23" name="Freeform 22"/>
            <p:cNvSpPr/>
            <p:nvPr/>
          </p:nvSpPr>
          <p:spPr>
            <a:xfrm rot="12610232">
              <a:off x="4078206" y="4149761"/>
              <a:ext cx="758615" cy="107577"/>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pSp>
      <mc:AlternateContent xmlns:mc="http://schemas.openxmlformats.org/markup-compatibility/2006" xmlns:a14="http://schemas.microsoft.com/office/drawing/2010/main">
        <mc:Choice Requires="a14">
          <p:sp>
            <p:nvSpPr>
              <p:cNvPr id="24" name="TextBox 23"/>
              <p:cNvSpPr txBox="1"/>
              <p:nvPr/>
            </p:nvSpPr>
            <p:spPr>
              <a:xfrm>
                <a:off x="690093" y="1905672"/>
                <a:ext cx="3385863" cy="718210"/>
              </a:xfrm>
              <a:prstGeom prst="rect">
                <a:avLst/>
              </a:prstGeom>
              <a:noFill/>
            </p:spPr>
            <p:txBody>
              <a:bodyPr wrap="none" rtlCol="0">
                <a:spAutoFit/>
              </a:bodyPr>
              <a:lstStyle/>
              <a:p>
                <a:pPr algn="ctr"/>
                <a:r>
                  <a:rPr lang="en-US" sz="2000" dirty="0" smtClean="0">
                    <a:solidFill>
                      <a:prstClr val="black"/>
                    </a:solidFill>
                  </a:rPr>
                  <a:t>This says that</a:t>
                </a:r>
                <a:r>
                  <a:rPr lang="en-US" sz="2000" smtClean="0">
                    <a:solidFill>
                      <a:prstClr val="black"/>
                    </a:solidFill>
                  </a:rPr>
                  <a:t>: </a:t>
                </a:r>
              </a:p>
              <a:p>
                <a:pPr algn="ctr"/>
                <a:r>
                  <a:rPr lang="en-US" sz="2000" b="1" dirty="0" smtClean="0">
                    <a:solidFill>
                      <a:prstClr val="black"/>
                    </a:solidFill>
                  </a:rPr>
                  <a:t>P(L &lt; </a:t>
                </a:r>
                <a14:m>
                  <m:oMath xmlns:m="http://schemas.openxmlformats.org/officeDocument/2006/math">
                    <m:acc>
                      <m:accPr>
                        <m:chr m:val="̂"/>
                        <m:ctrlPr>
                          <a:rPr lang="en-US" sz="2000" i="1">
                            <a:solidFill>
                              <a:prstClr val="black"/>
                            </a:solidFill>
                            <a:latin typeface="Cambria Math" charset="0"/>
                          </a:rPr>
                        </m:ctrlPr>
                      </m:accPr>
                      <m:e>
                        <m:r>
                          <a:rPr lang="en-US" sz="2000" i="1">
                            <a:solidFill>
                              <a:prstClr val="black"/>
                            </a:solidFill>
                            <a:latin typeface="Cambria Math" charset="0"/>
                          </a:rPr>
                          <m:t>⍬</m:t>
                        </m:r>
                      </m:e>
                    </m:acc>
                  </m:oMath>
                </a14:m>
                <a:r>
                  <a:rPr lang="en-US" sz="2000" b="1" dirty="0" smtClean="0">
                    <a:solidFill>
                      <a:prstClr val="black"/>
                    </a:solidFill>
                  </a:rPr>
                  <a:t>(data) &lt; U) = </a:t>
                </a:r>
                <a:r>
                  <a:rPr lang="en-US" sz="2000" b="1" dirty="0">
                    <a:solidFill>
                      <a:prstClr val="black"/>
                    </a:solidFill>
                  </a:rPr>
                  <a:t>(</a:t>
                </a:r>
                <a:r>
                  <a:rPr lang="en-US" sz="2000" b="1" dirty="0" smtClean="0">
                    <a:solidFill>
                      <a:prstClr val="black"/>
                    </a:solidFill>
                  </a:rPr>
                  <a:t>1-</a:t>
                </a:r>
                <a:r>
                  <a:rPr lang="en-US" sz="2000" b="1" dirty="0">
                    <a:solidFill>
                      <a:prstClr val="black"/>
                    </a:solidFill>
                  </a:rPr>
                  <a:t> </a:t>
                </a:r>
                <a:r>
                  <a:rPr lang="en-US" sz="2000" b="1" dirty="0" smtClean="0">
                    <a:solidFill>
                      <a:prstClr val="black"/>
                    </a:solidFill>
                  </a:rPr>
                  <a:t>alpha) </a:t>
                </a:r>
                <a:endParaRPr lang="en-US" sz="2000" b="1" dirty="0">
                  <a:solidFill>
                    <a:prstClr val="black"/>
                  </a:solidFill>
                </a:endParaRPr>
              </a:p>
            </p:txBody>
          </p:sp>
        </mc:Choice>
        <mc:Fallback xmlns="">
          <p:sp>
            <p:nvSpPr>
              <p:cNvPr id="24" name="TextBox 23"/>
              <p:cNvSpPr txBox="1">
                <a:spLocks noRot="1" noChangeAspect="1" noMove="1" noResize="1" noEditPoints="1" noAdjustHandles="1" noChangeArrowheads="1" noChangeShapeType="1" noTextEdit="1"/>
              </p:cNvSpPr>
              <p:nvPr/>
            </p:nvSpPr>
            <p:spPr>
              <a:xfrm>
                <a:off x="690093" y="1905672"/>
                <a:ext cx="3385863" cy="718210"/>
              </a:xfrm>
              <a:prstGeom prst="rect">
                <a:avLst/>
              </a:prstGeom>
              <a:blipFill rotWithShape="0">
                <a:blip r:embed="rId4"/>
                <a:stretch>
                  <a:fillRect l="-1439" t="-5128" r="-1259" b="-15385"/>
                </a:stretch>
              </a:blipFill>
            </p:spPr>
            <p:txBody>
              <a:bodyPr/>
              <a:lstStyle/>
              <a:p>
                <a:r>
                  <a:rPr lang="en-US">
                    <a:noFill/>
                  </a:rPr>
                  <a:t> </a:t>
                </a:r>
              </a:p>
            </p:txBody>
          </p:sp>
        </mc:Fallback>
      </mc:AlternateContent>
      <p:sp>
        <p:nvSpPr>
          <p:cNvPr id="27" name="TextBox 26"/>
          <p:cNvSpPr txBox="1"/>
          <p:nvPr/>
        </p:nvSpPr>
        <p:spPr>
          <a:xfrm>
            <a:off x="4787900" y="1837828"/>
            <a:ext cx="4787901" cy="707886"/>
          </a:xfrm>
          <a:prstGeom prst="rect">
            <a:avLst/>
          </a:prstGeom>
          <a:noFill/>
        </p:spPr>
        <p:txBody>
          <a:bodyPr wrap="square" rtlCol="0">
            <a:spAutoFit/>
          </a:bodyPr>
          <a:lstStyle/>
          <a:p>
            <a:pPr algn="ctr"/>
            <a:r>
              <a:rPr lang="en-US" sz="2000" dirty="0" smtClean="0">
                <a:solidFill>
                  <a:prstClr val="black"/>
                </a:solidFill>
              </a:rPr>
              <a:t>Algebra lets us find values </a:t>
            </a:r>
            <a:r>
              <a:rPr lang="en-US" sz="2000" i="1" dirty="0" smtClean="0">
                <a:solidFill>
                  <a:prstClr val="black"/>
                </a:solidFill>
              </a:rPr>
              <a:t>l </a:t>
            </a:r>
            <a:r>
              <a:rPr lang="en-US" sz="2000" dirty="0" smtClean="0">
                <a:solidFill>
                  <a:prstClr val="black"/>
                </a:solidFill>
              </a:rPr>
              <a:t>and </a:t>
            </a:r>
            <a:r>
              <a:rPr lang="en-US" sz="2000" i="1" dirty="0" smtClean="0">
                <a:solidFill>
                  <a:prstClr val="black"/>
                </a:solidFill>
              </a:rPr>
              <a:t>u </a:t>
            </a:r>
          </a:p>
          <a:p>
            <a:pPr algn="ctr"/>
            <a:r>
              <a:rPr lang="en-US" sz="2000" dirty="0" smtClean="0">
                <a:solidFill>
                  <a:prstClr val="black"/>
                </a:solidFill>
              </a:rPr>
              <a:t>such that: </a:t>
            </a:r>
            <a:r>
              <a:rPr lang="en-US" sz="2000" b="1" i="1" dirty="0" smtClean="0">
                <a:solidFill>
                  <a:prstClr val="black"/>
                </a:solidFill>
              </a:rPr>
              <a:t>P(l</a:t>
            </a:r>
            <a:r>
              <a:rPr lang="en-US" sz="2000" b="1" dirty="0" smtClean="0">
                <a:solidFill>
                  <a:prstClr val="black"/>
                </a:solidFill>
              </a:rPr>
              <a:t>(data) &lt; </a:t>
            </a:r>
            <a:r>
              <a:rPr lang="en-US" sz="2000" b="1" dirty="0" err="1">
                <a:solidFill>
                  <a:prstClr val="black"/>
                </a:solidFill>
              </a:rPr>
              <a:t>θ</a:t>
            </a:r>
            <a:r>
              <a:rPr lang="en-US" sz="2000" b="1" dirty="0" smtClean="0">
                <a:solidFill>
                  <a:prstClr val="black"/>
                </a:solidFill>
              </a:rPr>
              <a:t> &lt; </a:t>
            </a:r>
            <a:r>
              <a:rPr lang="en-US" sz="2000" b="1" i="1" dirty="0" smtClean="0">
                <a:solidFill>
                  <a:prstClr val="black"/>
                </a:solidFill>
              </a:rPr>
              <a:t>u</a:t>
            </a:r>
            <a:r>
              <a:rPr lang="en-US" sz="2000" b="1" dirty="0" smtClean="0">
                <a:solidFill>
                  <a:prstClr val="black"/>
                </a:solidFill>
              </a:rPr>
              <a:t>(data)) </a:t>
            </a:r>
            <a:r>
              <a:rPr lang="en-US" sz="2000" b="1" dirty="0">
                <a:solidFill>
                  <a:prstClr val="black"/>
                </a:solidFill>
              </a:rPr>
              <a:t>= (1-⍺</a:t>
            </a:r>
            <a:r>
              <a:rPr lang="en-US" sz="2000" b="1" dirty="0" smtClean="0">
                <a:solidFill>
                  <a:prstClr val="black"/>
                </a:solidFill>
              </a:rPr>
              <a:t>)</a:t>
            </a:r>
          </a:p>
        </p:txBody>
      </p:sp>
      <p:sp>
        <p:nvSpPr>
          <p:cNvPr id="3" name="Rectangle 2"/>
          <p:cNvSpPr/>
          <p:nvPr/>
        </p:nvSpPr>
        <p:spPr>
          <a:xfrm>
            <a:off x="6145642" y="5520116"/>
            <a:ext cx="2758255" cy="369332"/>
          </a:xfrm>
          <a:prstGeom prst="rect">
            <a:avLst/>
          </a:prstGeom>
        </p:spPr>
        <p:txBody>
          <a:bodyPr wrap="none">
            <a:spAutoFit/>
          </a:bodyPr>
          <a:lstStyle/>
          <a:p>
            <a:pPr algn="ctr"/>
            <a:r>
              <a:rPr lang="en-US">
                <a:solidFill>
                  <a:prstClr val="black"/>
                </a:solidFill>
              </a:rPr>
              <a:t>That’s a confidence interval</a:t>
            </a:r>
            <a:endParaRPr lang="en-US" dirty="0">
              <a:solidFill>
                <a:prstClr val="black"/>
              </a:solidFill>
            </a:endParaRPr>
          </a:p>
        </p:txBody>
      </p:sp>
      <p:pic>
        <p:nvPicPr>
          <p:cNvPr id="18" name="Picture 17"/>
          <p:cNvPicPr>
            <a:picLocks noChangeAspect="1"/>
          </p:cNvPicPr>
          <p:nvPr/>
        </p:nvPicPr>
        <p:blipFill rotWithShape="1">
          <a:blip r:embed="rId5"/>
          <a:srcRect l="14810" b="29199"/>
          <a:stretch/>
        </p:blipFill>
        <p:spPr>
          <a:xfrm>
            <a:off x="5664199" y="3097469"/>
            <a:ext cx="3204523" cy="1824387"/>
          </a:xfrm>
          <a:prstGeom prst="rect">
            <a:avLst/>
          </a:prstGeom>
        </p:spPr>
      </p:pic>
    </p:spTree>
    <p:extLst>
      <p:ext uri="{BB962C8B-B14F-4D97-AF65-F5344CB8AC3E}">
        <p14:creationId xmlns:p14="http://schemas.microsoft.com/office/powerpoint/2010/main" val="1860863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277472"/>
            <a:ext cx="9144000" cy="4450976"/>
          </a:xfrm>
        </p:spPr>
        <p:txBody>
          <a:bodyPr>
            <a:normAutofit fontScale="90000"/>
          </a:bodyPr>
          <a:lstStyle/>
          <a:p>
            <a:pPr algn="ctr"/>
            <a:r>
              <a:rPr lang="en-US" dirty="0" smtClean="0">
                <a:solidFill>
                  <a:schemeClr val="bg1"/>
                </a:solidFill>
              </a:rPr>
              <a:t>With more data, the size of your confidence interval should...</a:t>
            </a:r>
            <a:br>
              <a:rPr lang="en-US" dirty="0" smtClean="0">
                <a:solidFill>
                  <a:schemeClr val="bg1"/>
                </a:solidFill>
              </a:rPr>
            </a:br>
            <a:r>
              <a:rPr lang="en-US" dirty="0">
                <a:solidFill>
                  <a:schemeClr val="bg1"/>
                </a:solidFill>
              </a:rPr>
              <a:t/>
            </a:r>
            <a:br>
              <a:rPr lang="en-US" dirty="0">
                <a:solidFill>
                  <a:schemeClr val="bg1"/>
                </a:solidFill>
              </a:rPr>
            </a:br>
            <a:r>
              <a:rPr lang="en-US" dirty="0" smtClean="0">
                <a:solidFill>
                  <a:schemeClr val="bg1"/>
                </a:solidFill>
              </a:rPr>
              <a:t>A) Grow</a:t>
            </a:r>
            <a:br>
              <a:rPr lang="en-US" dirty="0" smtClean="0">
                <a:solidFill>
                  <a:schemeClr val="bg1"/>
                </a:solidFill>
              </a:rPr>
            </a:br>
            <a:r>
              <a:rPr lang="en-US" dirty="0" smtClean="0">
                <a:solidFill>
                  <a:schemeClr val="bg1"/>
                </a:solidFill>
              </a:rPr>
              <a:t>B) Shrink</a:t>
            </a:r>
            <a:br>
              <a:rPr lang="en-US" dirty="0" smtClean="0">
                <a:solidFill>
                  <a:schemeClr val="bg1"/>
                </a:solidFill>
              </a:rPr>
            </a:br>
            <a:r>
              <a:rPr lang="en-US" dirty="0">
                <a:solidFill>
                  <a:schemeClr val="bg1"/>
                </a:solidFill>
              </a:rPr>
              <a:t/>
            </a:r>
            <a:br>
              <a:rPr lang="en-US" dirty="0">
                <a:solidFill>
                  <a:schemeClr val="bg1"/>
                </a:solidFill>
              </a:rPr>
            </a:br>
            <a:r>
              <a:rPr lang="en-US" dirty="0" smtClean="0">
                <a:solidFill>
                  <a:schemeClr val="bg1"/>
                </a:solidFill>
              </a:rPr>
              <a:t> Justify your answer for the analytical, parametric bootstrap, and nonparametric bootstrap estimators</a:t>
            </a:r>
            <a:br>
              <a:rPr lang="en-US" dirty="0" smtClean="0">
                <a:solidFill>
                  <a:schemeClr val="bg1"/>
                </a:solidFill>
              </a:rPr>
            </a:br>
            <a:r>
              <a:rPr lang="en-US" dirty="0">
                <a:solidFill>
                  <a:schemeClr val="bg1"/>
                </a:solidFill>
              </a:rPr>
              <a:t/>
            </a:r>
            <a:br>
              <a:rPr lang="en-US" dirty="0">
                <a:solidFill>
                  <a:schemeClr val="bg1"/>
                </a:solidFill>
              </a:rPr>
            </a:br>
            <a:r>
              <a:rPr lang="en-US" i="1" dirty="0" smtClean="0">
                <a:solidFill>
                  <a:schemeClr val="bg1"/>
                </a:solidFill>
              </a:rPr>
              <a:t>think-pair-share</a:t>
            </a:r>
            <a:endParaRPr lang="en-US" dirty="0">
              <a:solidFill>
                <a:schemeClr val="bg1"/>
              </a:solidFill>
            </a:endParaRPr>
          </a:p>
        </p:txBody>
      </p:sp>
    </p:spTree>
    <p:extLst>
      <p:ext uri="{BB962C8B-B14F-4D97-AF65-F5344CB8AC3E}">
        <p14:creationId xmlns:p14="http://schemas.microsoft.com/office/powerpoint/2010/main" val="1303894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noAutofit/>
          </a:bodyPr>
          <a:lstStyle/>
          <a:p>
            <a:r>
              <a:rPr lang="en-US" sz="4000" dirty="0" smtClean="0"/>
              <a:t>Why care about </a:t>
            </a:r>
            <a:r>
              <a:rPr lang="en-US" sz="4000" dirty="0"/>
              <a:t>i</a:t>
            </a:r>
            <a:r>
              <a:rPr lang="en-US" sz="4000" dirty="0" smtClean="0"/>
              <a:t>nferential analysis?</a:t>
            </a:r>
            <a:endParaRPr lang="en-US" sz="4000"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30749" y="1143000"/>
            <a:ext cx="8482502" cy="5271493"/>
          </a:xfrm>
          <a:prstGeom prst="rect">
            <a:avLst/>
          </a:prstGeom>
        </p:spPr>
      </p:pic>
      <p:sp>
        <p:nvSpPr>
          <p:cNvPr id="5" name="Rectangle 4"/>
          <p:cNvSpPr/>
          <p:nvPr/>
        </p:nvSpPr>
        <p:spPr>
          <a:xfrm>
            <a:off x="564777" y="2178424"/>
            <a:ext cx="6871447" cy="161364"/>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TextBox 5"/>
          <p:cNvSpPr txBox="1"/>
          <p:nvPr/>
        </p:nvSpPr>
        <p:spPr>
          <a:xfrm>
            <a:off x="0" y="6387684"/>
            <a:ext cx="9022977" cy="461665"/>
          </a:xfrm>
          <a:prstGeom prst="rect">
            <a:avLst/>
          </a:prstGeom>
          <a:noFill/>
        </p:spPr>
        <p:txBody>
          <a:bodyPr wrap="square" rtlCol="0">
            <a:spAutoFit/>
          </a:bodyPr>
          <a:lstStyle/>
          <a:p>
            <a:r>
              <a:rPr lang="en-US" sz="1200" dirty="0" err="1" smtClean="0">
                <a:solidFill>
                  <a:prstClr val="black"/>
                </a:solidFill>
              </a:rPr>
              <a:t>Strasak</a:t>
            </a:r>
            <a:r>
              <a:rPr lang="en-US" sz="1200" dirty="0" smtClean="0">
                <a:solidFill>
                  <a:prstClr val="black"/>
                </a:solidFill>
              </a:rPr>
              <a:t> et al 2007. The use of statistics in medical research: A comparison of the “New England Journal of Medicine” and “Nature Medicine”. American Statistical Association 61(1): 47-55.</a:t>
            </a:r>
            <a:endParaRPr lang="en-US" sz="1200" dirty="0">
              <a:solidFill>
                <a:prstClr val="black"/>
              </a:solidFill>
            </a:endParaRPr>
          </a:p>
        </p:txBody>
      </p:sp>
    </p:spTree>
    <p:extLst>
      <p:ext uri="{BB962C8B-B14F-4D97-AF65-F5344CB8AC3E}">
        <p14:creationId xmlns:p14="http://schemas.microsoft.com/office/powerpoint/2010/main" val="208997390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pPr algn="ctr"/>
            <a:r>
              <a:rPr lang="en-US" sz="4000" dirty="0" smtClean="0"/>
              <a:t>Hypothesis Tests</a:t>
            </a:r>
            <a:endParaRPr lang="en-US" sz="4000" dirty="0"/>
          </a:p>
        </p:txBody>
      </p:sp>
    </p:spTree>
    <p:extLst>
      <p:ext uri="{BB962C8B-B14F-4D97-AF65-F5344CB8AC3E}">
        <p14:creationId xmlns:p14="http://schemas.microsoft.com/office/powerpoint/2010/main" val="35558431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860819" y="436819"/>
            <a:ext cx="2447926" cy="3176762"/>
            <a:chOff x="6177441" y="1585910"/>
            <a:chExt cx="2447926" cy="3176762"/>
          </a:xfrm>
        </p:grpSpPr>
        <p:sp>
          <p:nvSpPr>
            <p:cNvPr id="2" name="Rectangle 1"/>
            <p:cNvSpPr/>
            <p:nvPr/>
          </p:nvSpPr>
          <p:spPr>
            <a:xfrm>
              <a:off x="6177441" y="1585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5" name="Rectangle 34"/>
            <p:cNvSpPr/>
            <p:nvPr/>
          </p:nvSpPr>
          <p:spPr>
            <a:xfrm>
              <a:off x="6329841" y="17383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6" name="Rectangle 35"/>
            <p:cNvSpPr/>
            <p:nvPr/>
          </p:nvSpPr>
          <p:spPr>
            <a:xfrm>
              <a:off x="6482241" y="18907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7" name="Rectangle 36"/>
            <p:cNvSpPr/>
            <p:nvPr/>
          </p:nvSpPr>
          <p:spPr>
            <a:xfrm>
              <a:off x="6634641" y="2043110"/>
              <a:ext cx="1381126" cy="2109962"/>
            </a:xfrm>
            <a:prstGeom prst="rect">
              <a:avLst/>
            </a:prstGeom>
            <a:solidFill>
              <a:schemeClr val="bg2">
                <a:lumMod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8" name="Rectangle 37"/>
            <p:cNvSpPr/>
            <p:nvPr/>
          </p:nvSpPr>
          <p:spPr>
            <a:xfrm>
              <a:off x="6787041" y="21955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4" name="Rectangle 43"/>
            <p:cNvSpPr/>
            <p:nvPr/>
          </p:nvSpPr>
          <p:spPr>
            <a:xfrm>
              <a:off x="6939441" y="2347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5" name="Rectangle 44"/>
            <p:cNvSpPr/>
            <p:nvPr/>
          </p:nvSpPr>
          <p:spPr>
            <a:xfrm>
              <a:off x="7091841" y="2500310"/>
              <a:ext cx="1381126" cy="2109962"/>
            </a:xfrm>
            <a:prstGeom prst="rect">
              <a:avLst/>
            </a:pr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6" name="Rectangle 45"/>
            <p:cNvSpPr/>
            <p:nvPr/>
          </p:nvSpPr>
          <p:spPr>
            <a:xfrm>
              <a:off x="7244241" y="26527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grpSp>
      <p:sp>
        <p:nvSpPr>
          <p:cNvPr id="5" name="Oval 4"/>
          <p:cNvSpPr/>
          <p:nvPr/>
        </p:nvSpPr>
        <p:spPr>
          <a:xfrm rot="5400000">
            <a:off x="1080112" y="1870049"/>
            <a:ext cx="3325749" cy="2557866"/>
          </a:xfrm>
          <a:prstGeom prst="ellipse">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b="1" dirty="0">
              <a:solidFill>
                <a:prstClr val="black"/>
              </a:solidFill>
            </a:endParaRPr>
          </a:p>
        </p:txBody>
      </p:sp>
      <p:sp>
        <p:nvSpPr>
          <p:cNvPr id="10" name="Freeform 9"/>
          <p:cNvSpPr/>
          <p:nvPr/>
        </p:nvSpPr>
        <p:spPr>
          <a:xfrm>
            <a:off x="2408907" y="1708922"/>
            <a:ext cx="776438" cy="505642"/>
          </a:xfrm>
          <a:custGeom>
            <a:avLst/>
            <a:gdLst>
              <a:gd name="connsiteX0" fmla="*/ 317913 w 776438"/>
              <a:gd name="connsiteY0" fmla="*/ 291 h 505642"/>
              <a:gd name="connsiteX1" fmla="*/ 721988 w 776438"/>
              <a:gd name="connsiteY1" fmla="*/ 115733 h 505642"/>
              <a:gd name="connsiteX2" fmla="*/ 750850 w 776438"/>
              <a:gd name="connsiteY2" fmla="*/ 389909 h 505642"/>
              <a:gd name="connsiteX3" fmla="*/ 519950 w 776438"/>
              <a:gd name="connsiteY3" fmla="*/ 505351 h 505642"/>
              <a:gd name="connsiteX4" fmla="*/ 418932 w 776438"/>
              <a:gd name="connsiteY4" fmla="*/ 361048 h 505642"/>
              <a:gd name="connsiteX5" fmla="*/ 101444 w 776438"/>
              <a:gd name="connsiteY5" fmla="*/ 361048 h 505642"/>
              <a:gd name="connsiteX6" fmla="*/ 425 w 776438"/>
              <a:gd name="connsiteY6" fmla="*/ 187884 h 505642"/>
              <a:gd name="connsiteX7" fmla="*/ 130307 w 776438"/>
              <a:gd name="connsiteY7" fmla="*/ 144594 h 505642"/>
              <a:gd name="connsiteX8" fmla="*/ 317913 w 776438"/>
              <a:gd name="connsiteY8" fmla="*/ 291 h 50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6438" h="505642">
                <a:moveTo>
                  <a:pt x="317913" y="291"/>
                </a:moveTo>
                <a:cubicBezTo>
                  <a:pt x="416526" y="-4519"/>
                  <a:pt x="649832" y="50797"/>
                  <a:pt x="721988" y="115733"/>
                </a:cubicBezTo>
                <a:cubicBezTo>
                  <a:pt x="794144" y="180669"/>
                  <a:pt x="784523" y="324973"/>
                  <a:pt x="750850" y="389909"/>
                </a:cubicBezTo>
                <a:cubicBezTo>
                  <a:pt x="717177" y="454845"/>
                  <a:pt x="575270" y="510161"/>
                  <a:pt x="519950" y="505351"/>
                </a:cubicBezTo>
                <a:cubicBezTo>
                  <a:pt x="464630" y="500541"/>
                  <a:pt x="488683" y="385099"/>
                  <a:pt x="418932" y="361048"/>
                </a:cubicBezTo>
                <a:cubicBezTo>
                  <a:pt x="349181" y="336998"/>
                  <a:pt x="171195" y="389909"/>
                  <a:pt x="101444" y="361048"/>
                </a:cubicBezTo>
                <a:cubicBezTo>
                  <a:pt x="31693" y="332187"/>
                  <a:pt x="-4385" y="223960"/>
                  <a:pt x="425" y="187884"/>
                </a:cubicBezTo>
                <a:cubicBezTo>
                  <a:pt x="5235" y="151808"/>
                  <a:pt x="82203" y="173454"/>
                  <a:pt x="130307" y="144594"/>
                </a:cubicBezTo>
                <a:cubicBezTo>
                  <a:pt x="178411" y="115734"/>
                  <a:pt x="219300" y="5101"/>
                  <a:pt x="317913" y="291"/>
                </a:cubicBezTo>
                <a:close/>
              </a:path>
            </a:pathLst>
          </a:custGeom>
          <a:solidFill>
            <a:schemeClr val="bg2">
              <a:lumMod val="9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graphicFrame>
        <p:nvGraphicFramePr>
          <p:cNvPr id="6" name="Table 5"/>
          <p:cNvGraphicFramePr>
            <a:graphicFrameLocks noGrp="1"/>
          </p:cNvGraphicFramePr>
          <p:nvPr>
            <p:extLst/>
          </p:nvPr>
        </p:nvGraphicFramePr>
        <p:xfrm>
          <a:off x="6084782" y="16569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DDD9C3"/>
                    </a:solidFill>
                  </a:tcPr>
                </a:tc>
                <a:tc>
                  <a:txBody>
                    <a:bodyPr/>
                    <a:lstStyle/>
                    <a:p>
                      <a:pPr algn="ctr"/>
                      <a:r>
                        <a:rPr lang="en-US" dirty="0" err="1" smtClean="0"/>
                        <a:t>y</a:t>
                      </a:r>
                      <a:r>
                        <a:rPr lang="en-US" baseline="-25000" dirty="0" err="1" smtClean="0"/>
                        <a:t>s</a:t>
                      </a:r>
                      <a:endParaRPr lang="en-US" dirty="0"/>
                    </a:p>
                  </a:txBody>
                  <a:tcPr marL="45720" marR="45720" anchor="ctr">
                    <a:solidFill>
                      <a:srgbClr val="DDD9C3"/>
                    </a:solidFill>
                  </a:tcPr>
                </a:tc>
              </a:tr>
              <a:tr h="229722">
                <a:tc>
                  <a:txBody>
                    <a:bodyPr/>
                    <a:lstStyle/>
                    <a:p>
                      <a:pPr algn="ctr"/>
                      <a:r>
                        <a:rPr lang="en-US" dirty="0" smtClean="0"/>
                        <a:t>0.12</a:t>
                      </a:r>
                      <a:endParaRPr lang="en-US" dirty="0"/>
                    </a:p>
                  </a:txBody>
                  <a:tcPr marL="45720" marR="45720" anchor="ctr">
                    <a:solidFill>
                      <a:srgbClr val="DDD9C3"/>
                    </a:solidFill>
                  </a:tcPr>
                </a:tc>
                <a:tc>
                  <a:txBody>
                    <a:bodyPr/>
                    <a:lstStyle/>
                    <a:p>
                      <a:pPr algn="ctr"/>
                      <a:r>
                        <a:rPr lang="en-US" dirty="0" smtClean="0"/>
                        <a:t>12</a:t>
                      </a:r>
                      <a:endParaRPr lang="en-US" dirty="0"/>
                    </a:p>
                  </a:txBody>
                  <a:tcPr marL="45720" marR="45720" anchor="ctr">
                    <a:solidFill>
                      <a:srgbClr val="DDD9C3"/>
                    </a:solidFill>
                  </a:tcPr>
                </a:tc>
              </a:tr>
              <a:tr h="645086">
                <a:tc>
                  <a:txBody>
                    <a:bodyPr/>
                    <a:lstStyle/>
                    <a:p>
                      <a:pPr algn="ctr"/>
                      <a:r>
                        <a:rPr lang="en-US" dirty="0" smtClean="0"/>
                        <a:t>…</a:t>
                      </a:r>
                      <a:endParaRPr lang="en-US" dirty="0"/>
                    </a:p>
                  </a:txBody>
                  <a:tcPr marL="45720" marR="45720" anchor="ctr">
                    <a:solidFill>
                      <a:srgbClr val="DDD9C3"/>
                    </a:solidFill>
                  </a:tcPr>
                </a:tc>
                <a:tc>
                  <a:txBody>
                    <a:bodyPr/>
                    <a:lstStyle/>
                    <a:p>
                      <a:pPr algn="ctr"/>
                      <a:r>
                        <a:rPr lang="en-US" dirty="0" smtClean="0"/>
                        <a:t>…</a:t>
                      </a:r>
                      <a:endParaRPr lang="en-US" dirty="0"/>
                    </a:p>
                  </a:txBody>
                  <a:tcPr marL="45720" marR="45720" anchor="ctr">
                    <a:solidFill>
                      <a:srgbClr val="DDD9C3"/>
                    </a:solidFill>
                  </a:tcPr>
                </a:tc>
              </a:tr>
              <a:tr h="229722">
                <a:tc>
                  <a:txBody>
                    <a:bodyPr/>
                    <a:lstStyle/>
                    <a:p>
                      <a:pPr algn="ctr"/>
                      <a:r>
                        <a:rPr lang="en-US" dirty="0" smtClean="0"/>
                        <a:t>19</a:t>
                      </a:r>
                      <a:endParaRPr lang="en-US" dirty="0"/>
                    </a:p>
                  </a:txBody>
                  <a:tcPr marL="45720" marR="45720" anchor="ctr">
                    <a:solidFill>
                      <a:srgbClr val="DDD9C3"/>
                    </a:solidFill>
                  </a:tcPr>
                </a:tc>
                <a:tc>
                  <a:txBody>
                    <a:bodyPr/>
                    <a:lstStyle/>
                    <a:p>
                      <a:pPr algn="ctr"/>
                      <a:r>
                        <a:rPr lang="en-US" dirty="0" smtClean="0"/>
                        <a:t>1435</a:t>
                      </a:r>
                      <a:endParaRPr lang="en-US" dirty="0"/>
                    </a:p>
                  </a:txBody>
                  <a:tcPr marL="45720" marR="45720" anchor="ctr">
                    <a:solidFill>
                      <a:srgbClr val="DDD9C3"/>
                    </a:solidFill>
                  </a:tcPr>
                </a:tc>
              </a:tr>
              <a:tr h="229722">
                <a:tc>
                  <a:txBody>
                    <a:bodyPr/>
                    <a:lstStyle/>
                    <a:p>
                      <a:pPr algn="ctr"/>
                      <a:r>
                        <a:rPr lang="en-US" dirty="0" smtClean="0"/>
                        <a:t>0.2</a:t>
                      </a:r>
                      <a:endParaRPr lang="en-US" dirty="0"/>
                    </a:p>
                  </a:txBody>
                  <a:tcPr marL="45720" marR="45720" anchor="ctr">
                    <a:solidFill>
                      <a:srgbClr val="DDD9C3"/>
                    </a:solidFill>
                  </a:tcPr>
                </a:tc>
                <a:tc>
                  <a:txBody>
                    <a:bodyPr/>
                    <a:lstStyle/>
                    <a:p>
                      <a:pPr algn="ctr"/>
                      <a:r>
                        <a:rPr lang="en-US" dirty="0" smtClean="0"/>
                        <a:t>13</a:t>
                      </a:r>
                      <a:endParaRPr lang="en-US" dirty="0"/>
                    </a:p>
                  </a:txBody>
                  <a:tcPr marL="45720" marR="45720" anchor="ctr">
                    <a:solidFill>
                      <a:srgbClr val="DDD9C3"/>
                    </a:solidFill>
                  </a:tcPr>
                </a:tc>
              </a:tr>
            </a:tbl>
          </a:graphicData>
        </a:graphic>
      </p:graphicFrame>
      <p:sp>
        <p:nvSpPr>
          <p:cNvPr id="8" name="Freeform 7"/>
          <p:cNvSpPr/>
          <p:nvPr/>
        </p:nvSpPr>
        <p:spPr>
          <a:xfrm>
            <a:off x="2991290" y="1462696"/>
            <a:ext cx="3452602" cy="499047"/>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1" name="Table 10"/>
          <p:cNvGraphicFramePr>
            <a:graphicFrameLocks noGrp="1"/>
          </p:cNvGraphicFramePr>
          <p:nvPr>
            <p:extLst/>
          </p:nvPr>
        </p:nvGraphicFramePr>
        <p:xfrm>
          <a:off x="6237182" y="18093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C4BD97"/>
                    </a:solidFill>
                  </a:tcPr>
                </a:tc>
                <a:tc>
                  <a:txBody>
                    <a:bodyPr/>
                    <a:lstStyle/>
                    <a:p>
                      <a:pPr algn="ctr"/>
                      <a:r>
                        <a:rPr lang="en-US" dirty="0" err="1" smtClean="0"/>
                        <a:t>y</a:t>
                      </a:r>
                      <a:r>
                        <a:rPr lang="en-US" baseline="-25000" dirty="0" err="1" smtClean="0"/>
                        <a:t>s</a:t>
                      </a:r>
                      <a:endParaRPr lang="en-US" dirty="0"/>
                    </a:p>
                  </a:txBody>
                  <a:tcPr marL="45720" marR="45720" anchor="ctr">
                    <a:solidFill>
                      <a:srgbClr val="C4BD97"/>
                    </a:solidFill>
                  </a:tcPr>
                </a:tc>
              </a:tr>
              <a:tr h="229722">
                <a:tc>
                  <a:txBody>
                    <a:bodyPr/>
                    <a:lstStyle/>
                    <a:p>
                      <a:pPr algn="ctr"/>
                      <a:r>
                        <a:rPr lang="en-US" dirty="0" smtClean="0"/>
                        <a:t>0.21</a:t>
                      </a:r>
                      <a:endParaRPr lang="en-US" dirty="0"/>
                    </a:p>
                  </a:txBody>
                  <a:tcPr marL="45720" marR="45720" anchor="ctr">
                    <a:solidFill>
                      <a:srgbClr val="C4BD97"/>
                    </a:solidFill>
                  </a:tcPr>
                </a:tc>
                <a:tc>
                  <a:txBody>
                    <a:bodyPr/>
                    <a:lstStyle/>
                    <a:p>
                      <a:pPr algn="ctr"/>
                      <a:r>
                        <a:rPr lang="en-US" dirty="0" smtClean="0"/>
                        <a:t>12.6</a:t>
                      </a:r>
                      <a:endParaRPr lang="en-US" dirty="0"/>
                    </a:p>
                  </a:txBody>
                  <a:tcPr marL="45720" marR="45720" anchor="ctr">
                    <a:solidFill>
                      <a:srgbClr val="C4BD97"/>
                    </a:solidFill>
                  </a:tcPr>
                </a:tc>
              </a:tr>
              <a:tr h="645086">
                <a:tc>
                  <a:txBody>
                    <a:bodyPr/>
                    <a:lstStyle/>
                    <a:p>
                      <a:pPr algn="ctr"/>
                      <a:r>
                        <a:rPr lang="en-US" dirty="0" smtClean="0"/>
                        <a:t>…</a:t>
                      </a:r>
                      <a:endParaRPr lang="en-US" dirty="0"/>
                    </a:p>
                  </a:txBody>
                  <a:tcPr marL="45720" marR="45720" anchor="ctr">
                    <a:solidFill>
                      <a:srgbClr val="C4BD97"/>
                    </a:solidFill>
                  </a:tcPr>
                </a:tc>
                <a:tc>
                  <a:txBody>
                    <a:bodyPr/>
                    <a:lstStyle/>
                    <a:p>
                      <a:pPr algn="ctr"/>
                      <a:r>
                        <a:rPr lang="en-US" dirty="0" smtClean="0"/>
                        <a:t>…</a:t>
                      </a:r>
                      <a:endParaRPr lang="en-US" dirty="0"/>
                    </a:p>
                  </a:txBody>
                  <a:tcPr marL="45720" marR="45720" anchor="ctr">
                    <a:solidFill>
                      <a:srgbClr val="C4BD97"/>
                    </a:solidFill>
                  </a:tcPr>
                </a:tc>
              </a:tr>
              <a:tr h="229722">
                <a:tc>
                  <a:txBody>
                    <a:bodyPr/>
                    <a:lstStyle/>
                    <a:p>
                      <a:pPr algn="ctr"/>
                      <a:r>
                        <a:rPr lang="en-US" dirty="0" smtClean="0"/>
                        <a:t>93</a:t>
                      </a:r>
                      <a:endParaRPr lang="en-US" dirty="0"/>
                    </a:p>
                  </a:txBody>
                  <a:tcPr marL="45720" marR="45720" anchor="ctr">
                    <a:solidFill>
                      <a:srgbClr val="C4BD97"/>
                    </a:solidFill>
                  </a:tcPr>
                </a:tc>
                <a:tc>
                  <a:txBody>
                    <a:bodyPr/>
                    <a:lstStyle/>
                    <a:p>
                      <a:pPr algn="ctr"/>
                      <a:r>
                        <a:rPr lang="en-US" dirty="0" smtClean="0"/>
                        <a:t>135</a:t>
                      </a:r>
                      <a:endParaRPr lang="en-US" dirty="0"/>
                    </a:p>
                  </a:txBody>
                  <a:tcPr marL="45720" marR="45720" anchor="ctr">
                    <a:solidFill>
                      <a:srgbClr val="C4BD97"/>
                    </a:solidFill>
                  </a:tcPr>
                </a:tc>
              </a:tr>
              <a:tr h="229722">
                <a:tc>
                  <a:txBody>
                    <a:bodyPr/>
                    <a:lstStyle/>
                    <a:p>
                      <a:pPr algn="ctr"/>
                      <a:r>
                        <a:rPr lang="en-US" dirty="0" smtClean="0"/>
                        <a:t>0.2</a:t>
                      </a:r>
                      <a:endParaRPr lang="en-US" dirty="0"/>
                    </a:p>
                  </a:txBody>
                  <a:tcPr marL="45720" marR="45720" anchor="ctr">
                    <a:solidFill>
                      <a:srgbClr val="C4BD97"/>
                    </a:solidFill>
                  </a:tcPr>
                </a:tc>
                <a:tc>
                  <a:txBody>
                    <a:bodyPr/>
                    <a:lstStyle/>
                    <a:p>
                      <a:pPr algn="ctr"/>
                      <a:r>
                        <a:rPr lang="en-US" dirty="0" smtClean="0"/>
                        <a:t>13</a:t>
                      </a:r>
                      <a:endParaRPr lang="en-US" dirty="0"/>
                    </a:p>
                  </a:txBody>
                  <a:tcPr marL="45720" marR="45720" anchor="ctr">
                    <a:solidFill>
                      <a:srgbClr val="C4BD97"/>
                    </a:solidFill>
                  </a:tcPr>
                </a:tc>
              </a:tr>
            </a:tbl>
          </a:graphicData>
        </a:graphic>
      </p:graphicFrame>
      <p:sp>
        <p:nvSpPr>
          <p:cNvPr id="12" name="Freeform 11"/>
          <p:cNvSpPr/>
          <p:nvPr/>
        </p:nvSpPr>
        <p:spPr>
          <a:xfrm>
            <a:off x="3181094" y="2171274"/>
            <a:ext cx="608061" cy="522349"/>
          </a:xfrm>
          <a:custGeom>
            <a:avLst/>
            <a:gdLst>
              <a:gd name="connsiteX0" fmla="*/ 1222 w 608061"/>
              <a:gd name="connsiteY0" fmla="*/ 203454 h 522349"/>
              <a:gd name="connsiteX1" fmla="*/ 203259 w 608061"/>
              <a:gd name="connsiteY1" fmla="*/ 59151 h 522349"/>
              <a:gd name="connsiteX2" fmla="*/ 419728 w 608061"/>
              <a:gd name="connsiteY2" fmla="*/ 131303 h 522349"/>
              <a:gd name="connsiteX3" fmla="*/ 535178 w 608061"/>
              <a:gd name="connsiteY3" fmla="*/ 1430 h 522349"/>
              <a:gd name="connsiteX4" fmla="*/ 607334 w 608061"/>
              <a:gd name="connsiteY4" fmla="*/ 232315 h 522349"/>
              <a:gd name="connsiteX5" fmla="*/ 491884 w 608061"/>
              <a:gd name="connsiteY5" fmla="*/ 347757 h 522349"/>
              <a:gd name="connsiteX6" fmla="*/ 347572 w 608061"/>
              <a:gd name="connsiteY6" fmla="*/ 304467 h 522349"/>
              <a:gd name="connsiteX7" fmla="*/ 217690 w 608061"/>
              <a:gd name="connsiteY7" fmla="*/ 520921 h 522349"/>
              <a:gd name="connsiteX8" fmla="*/ 102240 w 608061"/>
              <a:gd name="connsiteY8" fmla="*/ 391048 h 522349"/>
              <a:gd name="connsiteX9" fmla="*/ 116672 w 608061"/>
              <a:gd name="connsiteY9" fmla="*/ 246745 h 522349"/>
              <a:gd name="connsiteX10" fmla="*/ 1222 w 608061"/>
              <a:gd name="connsiteY10" fmla="*/ 203454 h 522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061" h="522349">
                <a:moveTo>
                  <a:pt x="1222" y="203454"/>
                </a:moveTo>
                <a:cubicBezTo>
                  <a:pt x="15653" y="172188"/>
                  <a:pt x="133508" y="71176"/>
                  <a:pt x="203259" y="59151"/>
                </a:cubicBezTo>
                <a:cubicBezTo>
                  <a:pt x="273010" y="47126"/>
                  <a:pt x="364408" y="140923"/>
                  <a:pt x="419728" y="131303"/>
                </a:cubicBezTo>
                <a:cubicBezTo>
                  <a:pt x="475048" y="121683"/>
                  <a:pt x="503910" y="-15405"/>
                  <a:pt x="535178" y="1430"/>
                </a:cubicBezTo>
                <a:cubicBezTo>
                  <a:pt x="566446" y="18265"/>
                  <a:pt x="614550" y="174594"/>
                  <a:pt x="607334" y="232315"/>
                </a:cubicBezTo>
                <a:cubicBezTo>
                  <a:pt x="600118" y="290036"/>
                  <a:pt x="535178" y="335732"/>
                  <a:pt x="491884" y="347757"/>
                </a:cubicBezTo>
                <a:cubicBezTo>
                  <a:pt x="448590" y="359782"/>
                  <a:pt x="393271" y="275606"/>
                  <a:pt x="347572" y="304467"/>
                </a:cubicBezTo>
                <a:cubicBezTo>
                  <a:pt x="301873" y="333328"/>
                  <a:pt x="258579" y="506491"/>
                  <a:pt x="217690" y="520921"/>
                </a:cubicBezTo>
                <a:cubicBezTo>
                  <a:pt x="176801" y="535351"/>
                  <a:pt x="119076" y="436744"/>
                  <a:pt x="102240" y="391048"/>
                </a:cubicBezTo>
                <a:cubicBezTo>
                  <a:pt x="85404" y="345352"/>
                  <a:pt x="128698" y="278011"/>
                  <a:pt x="116672" y="246745"/>
                </a:cubicBezTo>
                <a:cubicBezTo>
                  <a:pt x="104646" y="215479"/>
                  <a:pt x="-13209" y="234720"/>
                  <a:pt x="1222" y="203454"/>
                </a:cubicBezTo>
                <a:close/>
              </a:path>
            </a:pathLst>
          </a:custGeom>
          <a:solidFill>
            <a:schemeClr val="bg2">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13" name="Freeform 12"/>
          <p:cNvSpPr/>
          <p:nvPr/>
        </p:nvSpPr>
        <p:spPr>
          <a:xfrm>
            <a:off x="3496520" y="1961743"/>
            <a:ext cx="3062248" cy="42661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4" name="Table 13"/>
          <p:cNvGraphicFramePr>
            <a:graphicFrameLocks noGrp="1"/>
          </p:cNvGraphicFramePr>
          <p:nvPr>
            <p:extLst/>
          </p:nvPr>
        </p:nvGraphicFramePr>
        <p:xfrm>
          <a:off x="6389582" y="19617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chemeClr val="bg2">
                        <a:lumMod val="50000"/>
                      </a:schemeClr>
                    </a:solidFill>
                  </a:tcPr>
                </a:tc>
                <a:tc>
                  <a:txBody>
                    <a:bodyPr/>
                    <a:lstStyle/>
                    <a:p>
                      <a:pPr algn="ctr"/>
                      <a:r>
                        <a:rPr lang="en-US" dirty="0" err="1" smtClean="0"/>
                        <a:t>y</a:t>
                      </a:r>
                      <a:r>
                        <a:rPr lang="en-US" baseline="-25000" dirty="0" err="1" smtClean="0"/>
                        <a:t>s</a:t>
                      </a:r>
                      <a:endParaRPr lang="en-US" dirty="0"/>
                    </a:p>
                  </a:txBody>
                  <a:tcPr marL="45720" marR="45720" anchor="ctr">
                    <a:solidFill>
                      <a:schemeClr val="bg2">
                        <a:lumMod val="50000"/>
                      </a:schemeClr>
                    </a:solidFill>
                  </a:tcPr>
                </a:tc>
              </a:tr>
              <a:tr h="229722">
                <a:tc>
                  <a:txBody>
                    <a:bodyPr/>
                    <a:lstStyle/>
                    <a:p>
                      <a:pPr algn="ctr"/>
                      <a:r>
                        <a:rPr lang="en-US" dirty="0" smtClean="0"/>
                        <a:t>0.12</a:t>
                      </a:r>
                      <a:endParaRPr lang="en-US" dirty="0"/>
                    </a:p>
                  </a:txBody>
                  <a:tcPr marL="45720" marR="45720" anchor="ctr">
                    <a:solidFill>
                      <a:schemeClr val="bg2">
                        <a:lumMod val="50000"/>
                      </a:schemeClr>
                    </a:solidFill>
                  </a:tcPr>
                </a:tc>
                <a:tc>
                  <a:txBody>
                    <a:bodyPr/>
                    <a:lstStyle/>
                    <a:p>
                      <a:pPr algn="ctr"/>
                      <a:r>
                        <a:rPr lang="en-US" dirty="0" smtClean="0"/>
                        <a:t>12</a:t>
                      </a:r>
                      <a:endParaRPr lang="en-US" dirty="0"/>
                    </a:p>
                  </a:txBody>
                  <a:tcPr marL="45720" marR="45720" anchor="ctr">
                    <a:solidFill>
                      <a:schemeClr val="bg2">
                        <a:lumMod val="50000"/>
                      </a:schemeClr>
                    </a:solidFill>
                  </a:tcPr>
                </a:tc>
              </a:tr>
              <a:tr h="645086">
                <a:tc>
                  <a:txBody>
                    <a:bodyPr/>
                    <a:lstStyle/>
                    <a:p>
                      <a:pPr algn="ctr"/>
                      <a:r>
                        <a:rPr lang="en-US" dirty="0" smtClean="0"/>
                        <a:t>…</a:t>
                      </a:r>
                      <a:endParaRPr lang="en-US" dirty="0"/>
                    </a:p>
                  </a:txBody>
                  <a:tcPr marL="45720" marR="45720" anchor="ctr">
                    <a:solidFill>
                      <a:schemeClr val="bg2">
                        <a:lumMod val="50000"/>
                      </a:schemeClr>
                    </a:solidFill>
                  </a:tcPr>
                </a:tc>
                <a:tc>
                  <a:txBody>
                    <a:bodyPr/>
                    <a:lstStyle/>
                    <a:p>
                      <a:pPr algn="ctr"/>
                      <a:r>
                        <a:rPr lang="en-US" dirty="0" smtClean="0"/>
                        <a:t>…</a:t>
                      </a:r>
                      <a:endParaRPr lang="en-US" dirty="0"/>
                    </a:p>
                  </a:txBody>
                  <a:tcPr marL="45720" marR="45720" anchor="ctr">
                    <a:solidFill>
                      <a:schemeClr val="bg2">
                        <a:lumMod val="50000"/>
                      </a:schemeClr>
                    </a:solidFill>
                  </a:tcPr>
                </a:tc>
              </a:tr>
              <a:tr h="229722">
                <a:tc>
                  <a:txBody>
                    <a:bodyPr/>
                    <a:lstStyle/>
                    <a:p>
                      <a:pPr algn="ctr"/>
                      <a:r>
                        <a:rPr lang="en-US" dirty="0" smtClean="0"/>
                        <a:t>19</a:t>
                      </a:r>
                      <a:endParaRPr lang="en-US" dirty="0"/>
                    </a:p>
                  </a:txBody>
                  <a:tcPr marL="45720" marR="45720" anchor="ctr">
                    <a:solidFill>
                      <a:schemeClr val="bg2">
                        <a:lumMod val="50000"/>
                      </a:schemeClr>
                    </a:solidFill>
                  </a:tcPr>
                </a:tc>
                <a:tc>
                  <a:txBody>
                    <a:bodyPr/>
                    <a:lstStyle/>
                    <a:p>
                      <a:pPr algn="ctr"/>
                      <a:r>
                        <a:rPr lang="en-US" dirty="0" smtClean="0"/>
                        <a:t>1435</a:t>
                      </a:r>
                      <a:endParaRPr lang="en-US" dirty="0"/>
                    </a:p>
                  </a:txBody>
                  <a:tcPr marL="45720" marR="45720" anchor="ctr">
                    <a:solidFill>
                      <a:schemeClr val="bg2">
                        <a:lumMod val="50000"/>
                      </a:schemeClr>
                    </a:solidFill>
                  </a:tcPr>
                </a:tc>
              </a:tr>
              <a:tr h="229722">
                <a:tc>
                  <a:txBody>
                    <a:bodyPr/>
                    <a:lstStyle/>
                    <a:p>
                      <a:pPr algn="ctr"/>
                      <a:r>
                        <a:rPr lang="en-US" dirty="0" smtClean="0"/>
                        <a:t>0.2</a:t>
                      </a:r>
                      <a:endParaRPr lang="en-US" dirty="0"/>
                    </a:p>
                  </a:txBody>
                  <a:tcPr marL="45720" marR="45720" anchor="ctr">
                    <a:solidFill>
                      <a:schemeClr val="bg2">
                        <a:lumMod val="50000"/>
                      </a:schemeClr>
                    </a:solidFill>
                  </a:tcPr>
                </a:tc>
                <a:tc>
                  <a:txBody>
                    <a:bodyPr/>
                    <a:lstStyle/>
                    <a:p>
                      <a:pPr algn="ctr"/>
                      <a:r>
                        <a:rPr lang="en-US" dirty="0" smtClean="0"/>
                        <a:t>13</a:t>
                      </a:r>
                      <a:endParaRPr lang="en-US" dirty="0"/>
                    </a:p>
                  </a:txBody>
                  <a:tcPr marL="45720" marR="45720" anchor="ctr">
                    <a:solidFill>
                      <a:schemeClr val="bg2">
                        <a:lumMod val="50000"/>
                      </a:schemeClr>
                    </a:solidFill>
                  </a:tcPr>
                </a:tc>
              </a:tr>
            </a:tbl>
          </a:graphicData>
        </a:graphic>
      </p:graphicFrame>
      <p:sp>
        <p:nvSpPr>
          <p:cNvPr id="15" name="Freeform 14"/>
          <p:cNvSpPr/>
          <p:nvPr/>
        </p:nvSpPr>
        <p:spPr>
          <a:xfrm>
            <a:off x="3133632" y="2776372"/>
            <a:ext cx="569616" cy="542417"/>
          </a:xfrm>
          <a:custGeom>
            <a:avLst/>
            <a:gdLst>
              <a:gd name="connsiteX0" fmla="*/ 130666 w 569616"/>
              <a:gd name="connsiteY0" fmla="*/ 267193 h 542417"/>
              <a:gd name="connsiteX1" fmla="*/ 785 w 569616"/>
              <a:gd name="connsiteY1" fmla="*/ 79599 h 542417"/>
              <a:gd name="connsiteX2" fmla="*/ 202822 w 569616"/>
              <a:gd name="connsiteY2" fmla="*/ 7447 h 542417"/>
              <a:gd name="connsiteX3" fmla="*/ 375997 w 569616"/>
              <a:gd name="connsiteY3" fmla="*/ 21878 h 542417"/>
              <a:gd name="connsiteX4" fmla="*/ 563604 w 569616"/>
              <a:gd name="connsiteY4" fmla="*/ 180611 h 542417"/>
              <a:gd name="connsiteX5" fmla="*/ 505879 w 569616"/>
              <a:gd name="connsiteY5" fmla="*/ 483647 h 542417"/>
              <a:gd name="connsiteX6" fmla="*/ 332704 w 569616"/>
              <a:gd name="connsiteY6" fmla="*/ 541368 h 542417"/>
              <a:gd name="connsiteX7" fmla="*/ 72941 w 569616"/>
              <a:gd name="connsiteY7" fmla="*/ 498077 h 542417"/>
              <a:gd name="connsiteX8" fmla="*/ 130666 w 569616"/>
              <a:gd name="connsiteY8" fmla="*/ 267193 h 54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9616" h="542417">
                <a:moveTo>
                  <a:pt x="130666" y="267193"/>
                </a:moveTo>
                <a:cubicBezTo>
                  <a:pt x="118640" y="197447"/>
                  <a:pt x="-11241" y="122890"/>
                  <a:pt x="785" y="79599"/>
                </a:cubicBezTo>
                <a:cubicBezTo>
                  <a:pt x="12811" y="36308"/>
                  <a:pt x="140287" y="17067"/>
                  <a:pt x="202822" y="7447"/>
                </a:cubicBezTo>
                <a:cubicBezTo>
                  <a:pt x="265357" y="-2173"/>
                  <a:pt x="315867" y="-6983"/>
                  <a:pt x="375997" y="21878"/>
                </a:cubicBezTo>
                <a:cubicBezTo>
                  <a:pt x="436127" y="50739"/>
                  <a:pt x="541957" y="103650"/>
                  <a:pt x="563604" y="180611"/>
                </a:cubicBezTo>
                <a:cubicBezTo>
                  <a:pt x="585251" y="257572"/>
                  <a:pt x="544362" y="423521"/>
                  <a:pt x="505879" y="483647"/>
                </a:cubicBezTo>
                <a:cubicBezTo>
                  <a:pt x="467396" y="543773"/>
                  <a:pt x="404860" y="538963"/>
                  <a:pt x="332704" y="541368"/>
                </a:cubicBezTo>
                <a:cubicBezTo>
                  <a:pt x="260548" y="543773"/>
                  <a:pt x="101803" y="546178"/>
                  <a:pt x="72941" y="498077"/>
                </a:cubicBezTo>
                <a:cubicBezTo>
                  <a:pt x="44079" y="449976"/>
                  <a:pt x="142692" y="336939"/>
                  <a:pt x="130666" y="267193"/>
                </a:cubicBezTo>
                <a:close/>
              </a:path>
            </a:pathLst>
          </a:cu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16" name="Freeform 15"/>
          <p:cNvSpPr/>
          <p:nvPr/>
        </p:nvSpPr>
        <p:spPr>
          <a:xfrm>
            <a:off x="3496520" y="2531505"/>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sp>
        <p:nvSpPr>
          <p:cNvPr id="17" name="TextBox 16"/>
          <p:cNvSpPr txBox="1"/>
          <p:nvPr/>
        </p:nvSpPr>
        <p:spPr>
          <a:xfrm>
            <a:off x="1510166" y="4829190"/>
            <a:ext cx="1235275" cy="369332"/>
          </a:xfrm>
          <a:prstGeom prst="rect">
            <a:avLst/>
          </a:prstGeom>
          <a:noFill/>
        </p:spPr>
        <p:txBody>
          <a:bodyPr wrap="none" rtlCol="0">
            <a:spAutoFit/>
          </a:bodyPr>
          <a:lstStyle/>
          <a:p>
            <a:r>
              <a:rPr lang="en-US" b="1" dirty="0" smtClean="0">
                <a:solidFill>
                  <a:prstClr val="black"/>
                </a:solidFill>
              </a:rPr>
              <a:t>Real World</a:t>
            </a:r>
            <a:endParaRPr lang="en-US" dirty="0">
              <a:solidFill>
                <a:prstClr val="black"/>
              </a:solidFill>
            </a:endParaRPr>
          </a:p>
        </p:txBody>
      </p:sp>
      <p:graphicFrame>
        <p:nvGraphicFramePr>
          <p:cNvPr id="18" name="Table 17"/>
          <p:cNvGraphicFramePr>
            <a:graphicFrameLocks noGrp="1"/>
          </p:cNvGraphicFramePr>
          <p:nvPr>
            <p:extLst/>
          </p:nvPr>
        </p:nvGraphicFramePr>
        <p:xfrm>
          <a:off x="6541982" y="21141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solidFill>
                      <a:schemeClr val="bg2">
                        <a:lumMod val="25000"/>
                      </a:schemeClr>
                    </a:solidFill>
                  </a:tcPr>
                </a:tc>
                <a:tc>
                  <a:txBody>
                    <a:bodyPr/>
                    <a:lstStyle/>
                    <a:p>
                      <a:pPr algn="ctr"/>
                      <a:r>
                        <a:rPr lang="en-US" dirty="0" smtClean="0"/>
                        <a:t>y</a:t>
                      </a:r>
                      <a:endParaRPr lang="en-US" dirty="0"/>
                    </a:p>
                  </a:txBody>
                  <a:tcPr marL="45720" marR="45720" anchor="ctr">
                    <a:solidFill>
                      <a:schemeClr val="bg2">
                        <a:lumMod val="25000"/>
                      </a:schemeClr>
                    </a:solidFill>
                  </a:tcPr>
                </a:tc>
              </a:tr>
              <a:tr h="229722">
                <a:tc>
                  <a:txBody>
                    <a:bodyPr/>
                    <a:lstStyle/>
                    <a:p>
                      <a:pPr algn="ctr"/>
                      <a:r>
                        <a:rPr lang="en-US" dirty="0" smtClean="0"/>
                        <a:t>0.12</a:t>
                      </a:r>
                      <a:endParaRPr lang="en-US" dirty="0"/>
                    </a:p>
                  </a:txBody>
                  <a:tcPr marL="45720" marR="45720" anchor="ctr">
                    <a:solidFill>
                      <a:schemeClr val="bg2">
                        <a:lumMod val="25000"/>
                      </a:schemeClr>
                    </a:solidFill>
                  </a:tcPr>
                </a:tc>
                <a:tc>
                  <a:txBody>
                    <a:bodyPr/>
                    <a:lstStyle/>
                    <a:p>
                      <a:pPr algn="ctr"/>
                      <a:r>
                        <a:rPr lang="en-US" dirty="0" smtClean="0"/>
                        <a:t>12</a:t>
                      </a:r>
                      <a:endParaRPr lang="en-US" dirty="0"/>
                    </a:p>
                  </a:txBody>
                  <a:tcPr marL="45720" marR="45720" anchor="ctr">
                    <a:solidFill>
                      <a:schemeClr val="bg2">
                        <a:lumMod val="25000"/>
                      </a:schemeClr>
                    </a:solidFill>
                  </a:tcPr>
                </a:tc>
              </a:tr>
              <a:tr h="645086">
                <a:tc>
                  <a:txBody>
                    <a:bodyPr/>
                    <a:lstStyle/>
                    <a:p>
                      <a:pPr algn="ctr"/>
                      <a:r>
                        <a:rPr lang="en-US" dirty="0" smtClean="0"/>
                        <a:t>…</a:t>
                      </a:r>
                      <a:endParaRPr lang="en-US" dirty="0"/>
                    </a:p>
                  </a:txBody>
                  <a:tcPr marL="45720" marR="45720" anchor="ctr">
                    <a:solidFill>
                      <a:schemeClr val="bg2">
                        <a:lumMod val="25000"/>
                      </a:schemeClr>
                    </a:solidFill>
                  </a:tcPr>
                </a:tc>
                <a:tc>
                  <a:txBody>
                    <a:bodyPr/>
                    <a:lstStyle/>
                    <a:p>
                      <a:pPr algn="ctr"/>
                      <a:r>
                        <a:rPr lang="en-US" dirty="0" smtClean="0"/>
                        <a:t>…</a:t>
                      </a:r>
                      <a:endParaRPr lang="en-US" dirty="0"/>
                    </a:p>
                  </a:txBody>
                  <a:tcPr marL="45720" marR="45720" anchor="ctr">
                    <a:solidFill>
                      <a:schemeClr val="bg2">
                        <a:lumMod val="25000"/>
                      </a:schemeClr>
                    </a:solidFill>
                  </a:tcPr>
                </a:tc>
              </a:tr>
              <a:tr h="229722">
                <a:tc>
                  <a:txBody>
                    <a:bodyPr/>
                    <a:lstStyle/>
                    <a:p>
                      <a:pPr algn="ctr"/>
                      <a:r>
                        <a:rPr lang="en-US" dirty="0" smtClean="0"/>
                        <a:t>19</a:t>
                      </a:r>
                      <a:endParaRPr lang="en-US" dirty="0"/>
                    </a:p>
                  </a:txBody>
                  <a:tcPr marL="45720" marR="45720" anchor="ctr">
                    <a:solidFill>
                      <a:schemeClr val="bg2">
                        <a:lumMod val="25000"/>
                      </a:schemeClr>
                    </a:solidFill>
                  </a:tcPr>
                </a:tc>
                <a:tc>
                  <a:txBody>
                    <a:bodyPr/>
                    <a:lstStyle/>
                    <a:p>
                      <a:pPr algn="ctr"/>
                      <a:r>
                        <a:rPr lang="en-US" dirty="0" smtClean="0"/>
                        <a:t>1435</a:t>
                      </a:r>
                      <a:endParaRPr lang="en-US" dirty="0"/>
                    </a:p>
                  </a:txBody>
                  <a:tcPr marL="45720" marR="45720" anchor="ctr">
                    <a:solidFill>
                      <a:schemeClr val="bg2">
                        <a:lumMod val="25000"/>
                      </a:schemeClr>
                    </a:solidFill>
                  </a:tcPr>
                </a:tc>
              </a:tr>
              <a:tr h="229722">
                <a:tc>
                  <a:txBody>
                    <a:bodyPr/>
                    <a:lstStyle/>
                    <a:p>
                      <a:pPr algn="ctr"/>
                      <a:r>
                        <a:rPr lang="en-US" dirty="0" smtClean="0"/>
                        <a:t>0.2</a:t>
                      </a:r>
                      <a:endParaRPr lang="en-US" dirty="0"/>
                    </a:p>
                  </a:txBody>
                  <a:tcPr marL="45720" marR="45720" anchor="ctr">
                    <a:solidFill>
                      <a:schemeClr val="bg2">
                        <a:lumMod val="25000"/>
                      </a:schemeClr>
                    </a:solidFill>
                  </a:tcPr>
                </a:tc>
                <a:tc>
                  <a:txBody>
                    <a:bodyPr/>
                    <a:lstStyle/>
                    <a:p>
                      <a:pPr algn="ctr"/>
                      <a:r>
                        <a:rPr lang="en-US" dirty="0" smtClean="0"/>
                        <a:t>13</a:t>
                      </a:r>
                      <a:endParaRPr lang="en-US" dirty="0"/>
                    </a:p>
                  </a:txBody>
                  <a:tcPr marL="45720" marR="45720" anchor="ctr">
                    <a:solidFill>
                      <a:schemeClr val="bg2">
                        <a:lumMod val="25000"/>
                      </a:schemeClr>
                    </a:solidFill>
                  </a:tcPr>
                </a:tc>
              </a:tr>
            </a:tbl>
          </a:graphicData>
        </a:graphic>
      </p:graphicFrame>
      <p:sp>
        <p:nvSpPr>
          <p:cNvPr id="19" name="Freeform 18"/>
          <p:cNvSpPr/>
          <p:nvPr/>
        </p:nvSpPr>
        <p:spPr>
          <a:xfrm>
            <a:off x="2991290" y="3188296"/>
            <a:ext cx="692949" cy="729173"/>
          </a:xfrm>
          <a:custGeom>
            <a:avLst/>
            <a:gdLst>
              <a:gd name="connsiteX0" fmla="*/ 13025 w 692949"/>
              <a:gd name="connsiteY0" fmla="*/ 399814 h 729173"/>
              <a:gd name="connsiteX1" fmla="*/ 128475 w 692949"/>
              <a:gd name="connsiteY1" fmla="*/ 10195 h 729173"/>
              <a:gd name="connsiteX2" fmla="*/ 431531 w 692949"/>
              <a:gd name="connsiteY2" fmla="*/ 154498 h 729173"/>
              <a:gd name="connsiteX3" fmla="*/ 691294 w 692949"/>
              <a:gd name="connsiteY3" fmla="*/ 587407 h 729173"/>
              <a:gd name="connsiteX4" fmla="*/ 518119 w 692949"/>
              <a:gd name="connsiteY4" fmla="*/ 702850 h 729173"/>
              <a:gd name="connsiteX5" fmla="*/ 56319 w 692949"/>
              <a:gd name="connsiteY5" fmla="*/ 702850 h 729173"/>
              <a:gd name="connsiteX6" fmla="*/ 13025 w 692949"/>
              <a:gd name="connsiteY6" fmla="*/ 399814 h 729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2949" h="729173">
                <a:moveTo>
                  <a:pt x="13025" y="399814"/>
                </a:moveTo>
                <a:cubicBezTo>
                  <a:pt x="25051" y="284371"/>
                  <a:pt x="58724" y="51081"/>
                  <a:pt x="128475" y="10195"/>
                </a:cubicBezTo>
                <a:cubicBezTo>
                  <a:pt x="198226" y="-30691"/>
                  <a:pt x="337728" y="58296"/>
                  <a:pt x="431531" y="154498"/>
                </a:cubicBezTo>
                <a:cubicBezTo>
                  <a:pt x="525334" y="250700"/>
                  <a:pt x="676863" y="496015"/>
                  <a:pt x="691294" y="587407"/>
                </a:cubicBezTo>
                <a:cubicBezTo>
                  <a:pt x="705725" y="678799"/>
                  <a:pt x="623948" y="683610"/>
                  <a:pt x="518119" y="702850"/>
                </a:cubicBezTo>
                <a:cubicBezTo>
                  <a:pt x="412290" y="722090"/>
                  <a:pt x="135691" y="750951"/>
                  <a:pt x="56319" y="702850"/>
                </a:cubicBezTo>
                <a:cubicBezTo>
                  <a:pt x="-23053" y="654749"/>
                  <a:pt x="999" y="515257"/>
                  <a:pt x="13025" y="399814"/>
                </a:cubicBezTo>
                <a:close/>
              </a:path>
            </a:pathLst>
          </a:custGeom>
          <a:solidFill>
            <a:schemeClr val="bg2">
              <a:lumMod val="2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20" name="Freeform 19"/>
          <p:cNvSpPr/>
          <p:nvPr/>
        </p:nvSpPr>
        <p:spPr>
          <a:xfrm>
            <a:off x="3496520" y="2977137"/>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cxnSp>
        <p:nvCxnSpPr>
          <p:cNvPr id="22" name="Straight Arrow Connector 21"/>
          <p:cNvCxnSpPr/>
          <p:nvPr/>
        </p:nvCxnSpPr>
        <p:spPr>
          <a:xfrm>
            <a:off x="1961270" y="6298176"/>
            <a:ext cx="5887950" cy="57721"/>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911043" y="6380173"/>
            <a:ext cx="375424" cy="523220"/>
          </a:xfrm>
          <a:prstGeom prst="rect">
            <a:avLst/>
          </a:prstGeom>
          <a:noFill/>
        </p:spPr>
        <p:txBody>
          <a:bodyPr wrap="none" rtlCol="0">
            <a:spAutoFit/>
          </a:bodyPr>
          <a:lstStyle/>
          <a:p>
            <a:r>
              <a:rPr lang="en-US" sz="2800" dirty="0" err="1" smtClean="0">
                <a:solidFill>
                  <a:prstClr val="black"/>
                </a:solidFill>
              </a:rPr>
              <a:t>θ</a:t>
            </a:r>
            <a:endParaRPr lang="en-US" sz="2800" dirty="0">
              <a:solidFill>
                <a:prstClr val="black"/>
              </a:solidFill>
            </a:endParaRPr>
          </a:p>
        </p:txBody>
      </p:sp>
      <p:sp>
        <p:nvSpPr>
          <p:cNvPr id="24" name="TextBox 23"/>
          <p:cNvSpPr txBox="1"/>
          <p:nvPr/>
        </p:nvSpPr>
        <p:spPr>
          <a:xfrm>
            <a:off x="4939905" y="6282763"/>
            <a:ext cx="299631" cy="369332"/>
          </a:xfrm>
          <a:prstGeom prst="rect">
            <a:avLst/>
          </a:prstGeom>
          <a:noFill/>
        </p:spPr>
        <p:txBody>
          <a:bodyPr wrap="none" rtlCol="0">
            <a:spAutoFit/>
          </a:bodyPr>
          <a:lstStyle/>
          <a:p>
            <a:r>
              <a:rPr lang="en-US" dirty="0" smtClean="0">
                <a:solidFill>
                  <a:prstClr val="black"/>
                </a:solidFill>
              </a:rPr>
              <a:t>^</a:t>
            </a:r>
          </a:p>
        </p:txBody>
      </p:sp>
      <p:sp>
        <p:nvSpPr>
          <p:cNvPr id="25" name="Rectangle 24"/>
          <p:cNvSpPr/>
          <p:nvPr/>
        </p:nvSpPr>
        <p:spPr>
          <a:xfrm>
            <a:off x="4201783" y="6052863"/>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6" name="Rectangle 25"/>
          <p:cNvSpPr/>
          <p:nvPr/>
        </p:nvSpPr>
        <p:spPr>
          <a:xfrm>
            <a:off x="5566410" y="6052862"/>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7" name="Rectangle 26"/>
          <p:cNvSpPr/>
          <p:nvPr/>
        </p:nvSpPr>
        <p:spPr>
          <a:xfrm>
            <a:off x="4440771" y="6052862"/>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8" name="Rectangle 27"/>
          <p:cNvSpPr/>
          <p:nvPr/>
        </p:nvSpPr>
        <p:spPr>
          <a:xfrm>
            <a:off x="5566410" y="5807548"/>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40" name="Freeform 39"/>
          <p:cNvSpPr/>
          <p:nvPr/>
        </p:nvSpPr>
        <p:spPr>
          <a:xfrm>
            <a:off x="4275671" y="3556420"/>
            <a:ext cx="1847200" cy="1471890"/>
          </a:xfrm>
          <a:custGeom>
            <a:avLst/>
            <a:gdLst>
              <a:gd name="connsiteX0" fmla="*/ 1847200 w 1847200"/>
              <a:gd name="connsiteY0" fmla="*/ 0 h 1471890"/>
              <a:gd name="connsiteX1" fmla="*/ 591681 w 1847200"/>
              <a:gd name="connsiteY1" fmla="*/ 14430 h 1471890"/>
              <a:gd name="connsiteX2" fmla="*/ 606113 w 1847200"/>
              <a:gd name="connsiteY2" fmla="*/ 966830 h 1471890"/>
              <a:gd name="connsiteX3" fmla="*/ 0 w 1847200"/>
              <a:gd name="connsiteY3" fmla="*/ 952399 h 1471890"/>
              <a:gd name="connsiteX4" fmla="*/ 0 w 1847200"/>
              <a:gd name="connsiteY4" fmla="*/ 1471890 h 1471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200" h="1471890">
                <a:moveTo>
                  <a:pt x="1847200" y="0"/>
                </a:moveTo>
                <a:lnTo>
                  <a:pt x="591681" y="14430"/>
                </a:lnTo>
                <a:lnTo>
                  <a:pt x="606113" y="966830"/>
                </a:lnTo>
                <a:lnTo>
                  <a:pt x="0" y="952399"/>
                </a:lnTo>
                <a:lnTo>
                  <a:pt x="0" y="1471890"/>
                </a:lnTo>
              </a:path>
            </a:pathLst>
          </a:custGeom>
          <a:ln>
            <a:solidFill>
              <a:schemeClr val="bg2">
                <a:lumMod val="9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1" name="Freeform 40"/>
          <p:cNvSpPr/>
          <p:nvPr/>
        </p:nvSpPr>
        <p:spPr>
          <a:xfrm>
            <a:off x="5011665" y="3700723"/>
            <a:ext cx="1298812" cy="1284296"/>
          </a:xfrm>
          <a:custGeom>
            <a:avLst/>
            <a:gdLst>
              <a:gd name="connsiteX0" fmla="*/ 1298812 w 1298812"/>
              <a:gd name="connsiteY0" fmla="*/ 14430 h 1284296"/>
              <a:gd name="connsiteX1" fmla="*/ 0 w 1298812"/>
              <a:gd name="connsiteY1" fmla="*/ 0 h 1284296"/>
              <a:gd name="connsiteX2" fmla="*/ 0 w 1298812"/>
              <a:gd name="connsiteY2" fmla="*/ 808096 h 1284296"/>
              <a:gd name="connsiteX3" fmla="*/ 721562 w 1298812"/>
              <a:gd name="connsiteY3" fmla="*/ 822527 h 1284296"/>
              <a:gd name="connsiteX4" fmla="*/ 721562 w 1298812"/>
              <a:gd name="connsiteY4" fmla="*/ 1139993 h 1284296"/>
              <a:gd name="connsiteX5" fmla="*/ 721562 w 1298812"/>
              <a:gd name="connsiteY5" fmla="*/ 1284296 h 128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8812" h="1284296">
                <a:moveTo>
                  <a:pt x="1298812" y="14430"/>
                </a:moveTo>
                <a:lnTo>
                  <a:pt x="0" y="0"/>
                </a:lnTo>
                <a:lnTo>
                  <a:pt x="0" y="808096"/>
                </a:lnTo>
                <a:lnTo>
                  <a:pt x="721562" y="822527"/>
                </a:lnTo>
                <a:lnTo>
                  <a:pt x="721562" y="1139993"/>
                </a:lnTo>
                <a:lnTo>
                  <a:pt x="721562" y="1284296"/>
                </a:lnTo>
              </a:path>
            </a:pathLst>
          </a:custGeom>
          <a:ln>
            <a:solidFill>
              <a:schemeClr val="bg2">
                <a:lumMod val="7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2" name="Freeform 41"/>
          <p:cNvSpPr/>
          <p:nvPr/>
        </p:nvSpPr>
        <p:spPr>
          <a:xfrm>
            <a:off x="4593159" y="3859456"/>
            <a:ext cx="1847199" cy="1139994"/>
          </a:xfrm>
          <a:custGeom>
            <a:avLst/>
            <a:gdLst>
              <a:gd name="connsiteX0" fmla="*/ 1847199 w 1847199"/>
              <a:gd name="connsiteY0" fmla="*/ 0 h 1139994"/>
              <a:gd name="connsiteX1" fmla="*/ 548387 w 1847199"/>
              <a:gd name="connsiteY1" fmla="*/ 14430 h 1139994"/>
              <a:gd name="connsiteX2" fmla="*/ 562818 w 1847199"/>
              <a:gd name="connsiteY2" fmla="*/ 750376 h 1139994"/>
              <a:gd name="connsiteX3" fmla="*/ 14431 w 1847199"/>
              <a:gd name="connsiteY3" fmla="*/ 735945 h 1139994"/>
              <a:gd name="connsiteX4" fmla="*/ 0 w 1847199"/>
              <a:gd name="connsiteY4" fmla="*/ 1139994 h 1139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199" h="1139994">
                <a:moveTo>
                  <a:pt x="1847199" y="0"/>
                </a:moveTo>
                <a:lnTo>
                  <a:pt x="548387" y="14430"/>
                </a:lnTo>
                <a:lnTo>
                  <a:pt x="562818" y="750376"/>
                </a:lnTo>
                <a:lnTo>
                  <a:pt x="14431" y="735945"/>
                </a:lnTo>
                <a:lnTo>
                  <a:pt x="0" y="1139994"/>
                </a:lnTo>
              </a:path>
            </a:pathLst>
          </a:custGeom>
          <a:ln>
            <a:solidFill>
              <a:schemeClr val="bg2">
                <a:lumMod val="5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3" name="Freeform 42"/>
          <p:cNvSpPr/>
          <p:nvPr/>
        </p:nvSpPr>
        <p:spPr>
          <a:xfrm>
            <a:off x="5285859" y="3989329"/>
            <a:ext cx="1327674" cy="952399"/>
          </a:xfrm>
          <a:custGeom>
            <a:avLst/>
            <a:gdLst>
              <a:gd name="connsiteX0" fmla="*/ 1327674 w 1327674"/>
              <a:gd name="connsiteY0" fmla="*/ 0 h 952399"/>
              <a:gd name="connsiteX1" fmla="*/ 0 w 1327674"/>
              <a:gd name="connsiteY1" fmla="*/ 0 h 952399"/>
              <a:gd name="connsiteX2" fmla="*/ 0 w 1327674"/>
              <a:gd name="connsiteY2" fmla="*/ 634933 h 952399"/>
              <a:gd name="connsiteX3" fmla="*/ 389643 w 1327674"/>
              <a:gd name="connsiteY3" fmla="*/ 634933 h 952399"/>
              <a:gd name="connsiteX4" fmla="*/ 389643 w 1327674"/>
              <a:gd name="connsiteY4" fmla="*/ 952399 h 952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674" h="952399">
                <a:moveTo>
                  <a:pt x="1327674" y="0"/>
                </a:moveTo>
                <a:lnTo>
                  <a:pt x="0" y="0"/>
                </a:lnTo>
                <a:lnTo>
                  <a:pt x="0" y="634933"/>
                </a:lnTo>
                <a:lnTo>
                  <a:pt x="389643" y="634933"/>
                </a:lnTo>
                <a:lnTo>
                  <a:pt x="389643" y="952399"/>
                </a:lnTo>
              </a:path>
            </a:pathLst>
          </a:custGeom>
          <a:ln>
            <a:solidFill>
              <a:schemeClr val="bg2">
                <a:lumMod val="2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39" name="TextBox 38"/>
          <p:cNvSpPr txBox="1"/>
          <p:nvPr/>
        </p:nvSpPr>
        <p:spPr>
          <a:xfrm>
            <a:off x="4544722" y="4180931"/>
            <a:ext cx="1274644" cy="461665"/>
          </a:xfrm>
          <a:prstGeom prst="rect">
            <a:avLst/>
          </a:prstGeom>
          <a:solidFill>
            <a:schemeClr val="bg1">
              <a:alpha val="59000"/>
            </a:schemeClr>
          </a:solidFill>
        </p:spPr>
        <p:txBody>
          <a:bodyPr wrap="none" rtlCol="0">
            <a:spAutoFit/>
          </a:bodyPr>
          <a:lstStyle/>
          <a:p>
            <a:r>
              <a:rPr lang="en-US" sz="2400" i="1" smtClean="0">
                <a:solidFill>
                  <a:prstClr val="black"/>
                </a:solidFill>
              </a:rPr>
              <a:t>Estimate</a:t>
            </a:r>
            <a:endParaRPr lang="en-US" sz="2400" i="1" dirty="0">
              <a:solidFill>
                <a:prstClr val="black"/>
              </a:solidFill>
            </a:endParaRPr>
          </a:p>
        </p:txBody>
      </p:sp>
      <p:sp>
        <p:nvSpPr>
          <p:cNvPr id="31" name="Freeform 30"/>
          <p:cNvSpPr/>
          <p:nvPr/>
        </p:nvSpPr>
        <p:spPr>
          <a:xfrm>
            <a:off x="2349406" y="2295111"/>
            <a:ext cx="608061" cy="522349"/>
          </a:xfrm>
          <a:custGeom>
            <a:avLst/>
            <a:gdLst>
              <a:gd name="connsiteX0" fmla="*/ 1222 w 608061"/>
              <a:gd name="connsiteY0" fmla="*/ 203454 h 522349"/>
              <a:gd name="connsiteX1" fmla="*/ 203259 w 608061"/>
              <a:gd name="connsiteY1" fmla="*/ 59151 h 522349"/>
              <a:gd name="connsiteX2" fmla="*/ 419728 w 608061"/>
              <a:gd name="connsiteY2" fmla="*/ 131303 h 522349"/>
              <a:gd name="connsiteX3" fmla="*/ 535178 w 608061"/>
              <a:gd name="connsiteY3" fmla="*/ 1430 h 522349"/>
              <a:gd name="connsiteX4" fmla="*/ 607334 w 608061"/>
              <a:gd name="connsiteY4" fmla="*/ 232315 h 522349"/>
              <a:gd name="connsiteX5" fmla="*/ 491884 w 608061"/>
              <a:gd name="connsiteY5" fmla="*/ 347757 h 522349"/>
              <a:gd name="connsiteX6" fmla="*/ 347572 w 608061"/>
              <a:gd name="connsiteY6" fmla="*/ 304467 h 522349"/>
              <a:gd name="connsiteX7" fmla="*/ 217690 w 608061"/>
              <a:gd name="connsiteY7" fmla="*/ 520921 h 522349"/>
              <a:gd name="connsiteX8" fmla="*/ 102240 w 608061"/>
              <a:gd name="connsiteY8" fmla="*/ 391048 h 522349"/>
              <a:gd name="connsiteX9" fmla="*/ 116672 w 608061"/>
              <a:gd name="connsiteY9" fmla="*/ 246745 h 522349"/>
              <a:gd name="connsiteX10" fmla="*/ 1222 w 608061"/>
              <a:gd name="connsiteY10" fmla="*/ 203454 h 522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061" h="522349">
                <a:moveTo>
                  <a:pt x="1222" y="203454"/>
                </a:moveTo>
                <a:cubicBezTo>
                  <a:pt x="15653" y="172188"/>
                  <a:pt x="133508" y="71176"/>
                  <a:pt x="203259" y="59151"/>
                </a:cubicBezTo>
                <a:cubicBezTo>
                  <a:pt x="273010" y="47126"/>
                  <a:pt x="364408" y="140923"/>
                  <a:pt x="419728" y="131303"/>
                </a:cubicBezTo>
                <a:cubicBezTo>
                  <a:pt x="475048" y="121683"/>
                  <a:pt x="503910" y="-15405"/>
                  <a:pt x="535178" y="1430"/>
                </a:cubicBezTo>
                <a:cubicBezTo>
                  <a:pt x="566446" y="18265"/>
                  <a:pt x="614550" y="174594"/>
                  <a:pt x="607334" y="232315"/>
                </a:cubicBezTo>
                <a:cubicBezTo>
                  <a:pt x="600118" y="290036"/>
                  <a:pt x="535178" y="335732"/>
                  <a:pt x="491884" y="347757"/>
                </a:cubicBezTo>
                <a:cubicBezTo>
                  <a:pt x="448590" y="359782"/>
                  <a:pt x="393271" y="275606"/>
                  <a:pt x="347572" y="304467"/>
                </a:cubicBezTo>
                <a:cubicBezTo>
                  <a:pt x="301873" y="333328"/>
                  <a:pt x="258579" y="506491"/>
                  <a:pt x="217690" y="520921"/>
                </a:cubicBezTo>
                <a:cubicBezTo>
                  <a:pt x="176801" y="535351"/>
                  <a:pt x="119076" y="436744"/>
                  <a:pt x="102240" y="391048"/>
                </a:cubicBezTo>
                <a:cubicBezTo>
                  <a:pt x="85404" y="345352"/>
                  <a:pt x="128698" y="278011"/>
                  <a:pt x="116672" y="246745"/>
                </a:cubicBezTo>
                <a:cubicBezTo>
                  <a:pt x="104646" y="215479"/>
                  <a:pt x="-13209" y="234720"/>
                  <a:pt x="1222" y="203454"/>
                </a:cubicBezTo>
                <a:close/>
              </a:path>
            </a:pathLst>
          </a:custGeom>
          <a:solidFill>
            <a:schemeClr val="bg2">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2" name="Freeform 31"/>
          <p:cNvSpPr/>
          <p:nvPr/>
        </p:nvSpPr>
        <p:spPr>
          <a:xfrm>
            <a:off x="2240491" y="2938884"/>
            <a:ext cx="569616" cy="542417"/>
          </a:xfrm>
          <a:custGeom>
            <a:avLst/>
            <a:gdLst>
              <a:gd name="connsiteX0" fmla="*/ 130666 w 569616"/>
              <a:gd name="connsiteY0" fmla="*/ 267193 h 542417"/>
              <a:gd name="connsiteX1" fmla="*/ 785 w 569616"/>
              <a:gd name="connsiteY1" fmla="*/ 79599 h 542417"/>
              <a:gd name="connsiteX2" fmla="*/ 202822 w 569616"/>
              <a:gd name="connsiteY2" fmla="*/ 7447 h 542417"/>
              <a:gd name="connsiteX3" fmla="*/ 375997 w 569616"/>
              <a:gd name="connsiteY3" fmla="*/ 21878 h 542417"/>
              <a:gd name="connsiteX4" fmla="*/ 563604 w 569616"/>
              <a:gd name="connsiteY4" fmla="*/ 180611 h 542417"/>
              <a:gd name="connsiteX5" fmla="*/ 505879 w 569616"/>
              <a:gd name="connsiteY5" fmla="*/ 483647 h 542417"/>
              <a:gd name="connsiteX6" fmla="*/ 332704 w 569616"/>
              <a:gd name="connsiteY6" fmla="*/ 541368 h 542417"/>
              <a:gd name="connsiteX7" fmla="*/ 72941 w 569616"/>
              <a:gd name="connsiteY7" fmla="*/ 498077 h 542417"/>
              <a:gd name="connsiteX8" fmla="*/ 130666 w 569616"/>
              <a:gd name="connsiteY8" fmla="*/ 267193 h 54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9616" h="542417">
                <a:moveTo>
                  <a:pt x="130666" y="267193"/>
                </a:moveTo>
                <a:cubicBezTo>
                  <a:pt x="118640" y="197447"/>
                  <a:pt x="-11241" y="122890"/>
                  <a:pt x="785" y="79599"/>
                </a:cubicBezTo>
                <a:cubicBezTo>
                  <a:pt x="12811" y="36308"/>
                  <a:pt x="140287" y="17067"/>
                  <a:pt x="202822" y="7447"/>
                </a:cubicBezTo>
                <a:cubicBezTo>
                  <a:pt x="265357" y="-2173"/>
                  <a:pt x="315867" y="-6983"/>
                  <a:pt x="375997" y="21878"/>
                </a:cubicBezTo>
                <a:cubicBezTo>
                  <a:pt x="436127" y="50739"/>
                  <a:pt x="541957" y="103650"/>
                  <a:pt x="563604" y="180611"/>
                </a:cubicBezTo>
                <a:cubicBezTo>
                  <a:pt x="585251" y="257572"/>
                  <a:pt x="544362" y="423521"/>
                  <a:pt x="505879" y="483647"/>
                </a:cubicBezTo>
                <a:cubicBezTo>
                  <a:pt x="467396" y="543773"/>
                  <a:pt x="404860" y="538963"/>
                  <a:pt x="332704" y="541368"/>
                </a:cubicBezTo>
                <a:cubicBezTo>
                  <a:pt x="260548" y="543773"/>
                  <a:pt x="101803" y="546178"/>
                  <a:pt x="72941" y="498077"/>
                </a:cubicBezTo>
                <a:cubicBezTo>
                  <a:pt x="44079" y="449976"/>
                  <a:pt x="142692" y="336939"/>
                  <a:pt x="130666" y="267193"/>
                </a:cubicBezTo>
                <a:close/>
              </a:path>
            </a:pathLst>
          </a:cu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3" name="Freeform 32"/>
          <p:cNvSpPr/>
          <p:nvPr/>
        </p:nvSpPr>
        <p:spPr>
          <a:xfrm>
            <a:off x="2002931" y="2452873"/>
            <a:ext cx="692949" cy="729173"/>
          </a:xfrm>
          <a:custGeom>
            <a:avLst/>
            <a:gdLst>
              <a:gd name="connsiteX0" fmla="*/ 13025 w 692949"/>
              <a:gd name="connsiteY0" fmla="*/ 399814 h 729173"/>
              <a:gd name="connsiteX1" fmla="*/ 128475 w 692949"/>
              <a:gd name="connsiteY1" fmla="*/ 10195 h 729173"/>
              <a:gd name="connsiteX2" fmla="*/ 431531 w 692949"/>
              <a:gd name="connsiteY2" fmla="*/ 154498 h 729173"/>
              <a:gd name="connsiteX3" fmla="*/ 691294 w 692949"/>
              <a:gd name="connsiteY3" fmla="*/ 587407 h 729173"/>
              <a:gd name="connsiteX4" fmla="*/ 518119 w 692949"/>
              <a:gd name="connsiteY4" fmla="*/ 702850 h 729173"/>
              <a:gd name="connsiteX5" fmla="*/ 56319 w 692949"/>
              <a:gd name="connsiteY5" fmla="*/ 702850 h 729173"/>
              <a:gd name="connsiteX6" fmla="*/ 13025 w 692949"/>
              <a:gd name="connsiteY6" fmla="*/ 399814 h 729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2949" h="729173">
                <a:moveTo>
                  <a:pt x="13025" y="399814"/>
                </a:moveTo>
                <a:cubicBezTo>
                  <a:pt x="25051" y="284371"/>
                  <a:pt x="58724" y="51081"/>
                  <a:pt x="128475" y="10195"/>
                </a:cubicBezTo>
                <a:cubicBezTo>
                  <a:pt x="198226" y="-30691"/>
                  <a:pt x="337728" y="58296"/>
                  <a:pt x="431531" y="154498"/>
                </a:cubicBezTo>
                <a:cubicBezTo>
                  <a:pt x="525334" y="250700"/>
                  <a:pt x="676863" y="496015"/>
                  <a:pt x="691294" y="587407"/>
                </a:cubicBezTo>
                <a:cubicBezTo>
                  <a:pt x="705725" y="678799"/>
                  <a:pt x="623948" y="683610"/>
                  <a:pt x="518119" y="702850"/>
                </a:cubicBezTo>
                <a:cubicBezTo>
                  <a:pt x="412290" y="722090"/>
                  <a:pt x="135691" y="750951"/>
                  <a:pt x="56319" y="702850"/>
                </a:cubicBezTo>
                <a:cubicBezTo>
                  <a:pt x="-23053" y="654749"/>
                  <a:pt x="999" y="515257"/>
                  <a:pt x="13025" y="399814"/>
                </a:cubicBezTo>
                <a:close/>
              </a:path>
            </a:pathLst>
          </a:custGeom>
          <a:solidFill>
            <a:schemeClr val="bg2">
              <a:lumMod val="2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0" name="Freeform 29"/>
          <p:cNvSpPr/>
          <p:nvPr/>
        </p:nvSpPr>
        <p:spPr>
          <a:xfrm>
            <a:off x="1464053" y="2686063"/>
            <a:ext cx="776438" cy="505642"/>
          </a:xfrm>
          <a:custGeom>
            <a:avLst/>
            <a:gdLst>
              <a:gd name="connsiteX0" fmla="*/ 317913 w 776438"/>
              <a:gd name="connsiteY0" fmla="*/ 291 h 505642"/>
              <a:gd name="connsiteX1" fmla="*/ 721988 w 776438"/>
              <a:gd name="connsiteY1" fmla="*/ 115733 h 505642"/>
              <a:gd name="connsiteX2" fmla="*/ 750850 w 776438"/>
              <a:gd name="connsiteY2" fmla="*/ 389909 h 505642"/>
              <a:gd name="connsiteX3" fmla="*/ 519950 w 776438"/>
              <a:gd name="connsiteY3" fmla="*/ 505351 h 505642"/>
              <a:gd name="connsiteX4" fmla="*/ 418932 w 776438"/>
              <a:gd name="connsiteY4" fmla="*/ 361048 h 505642"/>
              <a:gd name="connsiteX5" fmla="*/ 101444 w 776438"/>
              <a:gd name="connsiteY5" fmla="*/ 361048 h 505642"/>
              <a:gd name="connsiteX6" fmla="*/ 425 w 776438"/>
              <a:gd name="connsiteY6" fmla="*/ 187884 h 505642"/>
              <a:gd name="connsiteX7" fmla="*/ 130307 w 776438"/>
              <a:gd name="connsiteY7" fmla="*/ 144594 h 505642"/>
              <a:gd name="connsiteX8" fmla="*/ 317913 w 776438"/>
              <a:gd name="connsiteY8" fmla="*/ 291 h 50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6438" h="505642">
                <a:moveTo>
                  <a:pt x="317913" y="291"/>
                </a:moveTo>
                <a:cubicBezTo>
                  <a:pt x="416526" y="-4519"/>
                  <a:pt x="649832" y="50797"/>
                  <a:pt x="721988" y="115733"/>
                </a:cubicBezTo>
                <a:cubicBezTo>
                  <a:pt x="794144" y="180669"/>
                  <a:pt x="784523" y="324973"/>
                  <a:pt x="750850" y="389909"/>
                </a:cubicBezTo>
                <a:cubicBezTo>
                  <a:pt x="717177" y="454845"/>
                  <a:pt x="575270" y="510161"/>
                  <a:pt x="519950" y="505351"/>
                </a:cubicBezTo>
                <a:cubicBezTo>
                  <a:pt x="464630" y="500541"/>
                  <a:pt x="488683" y="385099"/>
                  <a:pt x="418932" y="361048"/>
                </a:cubicBezTo>
                <a:cubicBezTo>
                  <a:pt x="349181" y="336998"/>
                  <a:pt x="171195" y="389909"/>
                  <a:pt x="101444" y="361048"/>
                </a:cubicBezTo>
                <a:cubicBezTo>
                  <a:pt x="31693" y="332187"/>
                  <a:pt x="-4385" y="223960"/>
                  <a:pt x="425" y="187884"/>
                </a:cubicBezTo>
                <a:cubicBezTo>
                  <a:pt x="5235" y="151808"/>
                  <a:pt x="82203" y="173454"/>
                  <a:pt x="130307" y="144594"/>
                </a:cubicBezTo>
                <a:cubicBezTo>
                  <a:pt x="178411" y="115734"/>
                  <a:pt x="219300" y="5101"/>
                  <a:pt x="317913" y="291"/>
                </a:cubicBezTo>
                <a:close/>
              </a:path>
            </a:pathLst>
          </a:custGeom>
          <a:solidFill>
            <a:schemeClr val="bg2">
              <a:lumMod val="9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8" name="Freeform 47"/>
          <p:cNvSpPr/>
          <p:nvPr/>
        </p:nvSpPr>
        <p:spPr>
          <a:xfrm rot="3715771">
            <a:off x="1961187" y="3664648"/>
            <a:ext cx="776438" cy="505642"/>
          </a:xfrm>
          <a:custGeom>
            <a:avLst/>
            <a:gdLst>
              <a:gd name="connsiteX0" fmla="*/ 317913 w 776438"/>
              <a:gd name="connsiteY0" fmla="*/ 291 h 505642"/>
              <a:gd name="connsiteX1" fmla="*/ 721988 w 776438"/>
              <a:gd name="connsiteY1" fmla="*/ 115733 h 505642"/>
              <a:gd name="connsiteX2" fmla="*/ 750850 w 776438"/>
              <a:gd name="connsiteY2" fmla="*/ 389909 h 505642"/>
              <a:gd name="connsiteX3" fmla="*/ 519950 w 776438"/>
              <a:gd name="connsiteY3" fmla="*/ 505351 h 505642"/>
              <a:gd name="connsiteX4" fmla="*/ 418932 w 776438"/>
              <a:gd name="connsiteY4" fmla="*/ 361048 h 505642"/>
              <a:gd name="connsiteX5" fmla="*/ 101444 w 776438"/>
              <a:gd name="connsiteY5" fmla="*/ 361048 h 505642"/>
              <a:gd name="connsiteX6" fmla="*/ 425 w 776438"/>
              <a:gd name="connsiteY6" fmla="*/ 187884 h 505642"/>
              <a:gd name="connsiteX7" fmla="*/ 130307 w 776438"/>
              <a:gd name="connsiteY7" fmla="*/ 144594 h 505642"/>
              <a:gd name="connsiteX8" fmla="*/ 317913 w 776438"/>
              <a:gd name="connsiteY8" fmla="*/ 291 h 50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6438" h="505642">
                <a:moveTo>
                  <a:pt x="317913" y="291"/>
                </a:moveTo>
                <a:cubicBezTo>
                  <a:pt x="416526" y="-4519"/>
                  <a:pt x="649832" y="50797"/>
                  <a:pt x="721988" y="115733"/>
                </a:cubicBezTo>
                <a:cubicBezTo>
                  <a:pt x="794144" y="180669"/>
                  <a:pt x="784523" y="324973"/>
                  <a:pt x="750850" y="389909"/>
                </a:cubicBezTo>
                <a:cubicBezTo>
                  <a:pt x="717177" y="454845"/>
                  <a:pt x="575270" y="510161"/>
                  <a:pt x="519950" y="505351"/>
                </a:cubicBezTo>
                <a:cubicBezTo>
                  <a:pt x="464630" y="500541"/>
                  <a:pt x="488683" y="385099"/>
                  <a:pt x="418932" y="361048"/>
                </a:cubicBezTo>
                <a:cubicBezTo>
                  <a:pt x="349181" y="336998"/>
                  <a:pt x="171195" y="389909"/>
                  <a:pt x="101444" y="361048"/>
                </a:cubicBezTo>
                <a:cubicBezTo>
                  <a:pt x="31693" y="332187"/>
                  <a:pt x="-4385" y="223960"/>
                  <a:pt x="425" y="187884"/>
                </a:cubicBezTo>
                <a:cubicBezTo>
                  <a:pt x="5235" y="151808"/>
                  <a:pt x="82203" y="173454"/>
                  <a:pt x="130307" y="144594"/>
                </a:cubicBezTo>
                <a:cubicBezTo>
                  <a:pt x="178411" y="115734"/>
                  <a:pt x="219300" y="5101"/>
                  <a:pt x="317913" y="291"/>
                </a:cubicBezTo>
                <a:close/>
              </a:path>
            </a:pathLst>
          </a:custGeom>
          <a:solidFill>
            <a:schemeClr val="bg2">
              <a:lumMod val="9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9" name="Freeform 48"/>
          <p:cNvSpPr/>
          <p:nvPr/>
        </p:nvSpPr>
        <p:spPr>
          <a:xfrm rot="17786659">
            <a:off x="2672659" y="3736762"/>
            <a:ext cx="569616" cy="505134"/>
          </a:xfrm>
          <a:custGeom>
            <a:avLst/>
            <a:gdLst>
              <a:gd name="connsiteX0" fmla="*/ 130666 w 569616"/>
              <a:gd name="connsiteY0" fmla="*/ 267193 h 542417"/>
              <a:gd name="connsiteX1" fmla="*/ 785 w 569616"/>
              <a:gd name="connsiteY1" fmla="*/ 79599 h 542417"/>
              <a:gd name="connsiteX2" fmla="*/ 202822 w 569616"/>
              <a:gd name="connsiteY2" fmla="*/ 7447 h 542417"/>
              <a:gd name="connsiteX3" fmla="*/ 375997 w 569616"/>
              <a:gd name="connsiteY3" fmla="*/ 21878 h 542417"/>
              <a:gd name="connsiteX4" fmla="*/ 563604 w 569616"/>
              <a:gd name="connsiteY4" fmla="*/ 180611 h 542417"/>
              <a:gd name="connsiteX5" fmla="*/ 505879 w 569616"/>
              <a:gd name="connsiteY5" fmla="*/ 483647 h 542417"/>
              <a:gd name="connsiteX6" fmla="*/ 332704 w 569616"/>
              <a:gd name="connsiteY6" fmla="*/ 541368 h 542417"/>
              <a:gd name="connsiteX7" fmla="*/ 72941 w 569616"/>
              <a:gd name="connsiteY7" fmla="*/ 498077 h 542417"/>
              <a:gd name="connsiteX8" fmla="*/ 130666 w 569616"/>
              <a:gd name="connsiteY8" fmla="*/ 267193 h 54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9616" h="542417">
                <a:moveTo>
                  <a:pt x="130666" y="267193"/>
                </a:moveTo>
                <a:cubicBezTo>
                  <a:pt x="118640" y="197447"/>
                  <a:pt x="-11241" y="122890"/>
                  <a:pt x="785" y="79599"/>
                </a:cubicBezTo>
                <a:cubicBezTo>
                  <a:pt x="12811" y="36308"/>
                  <a:pt x="140287" y="17067"/>
                  <a:pt x="202822" y="7447"/>
                </a:cubicBezTo>
                <a:cubicBezTo>
                  <a:pt x="265357" y="-2173"/>
                  <a:pt x="315867" y="-6983"/>
                  <a:pt x="375997" y="21878"/>
                </a:cubicBezTo>
                <a:cubicBezTo>
                  <a:pt x="436127" y="50739"/>
                  <a:pt x="541957" y="103650"/>
                  <a:pt x="563604" y="180611"/>
                </a:cubicBezTo>
                <a:cubicBezTo>
                  <a:pt x="585251" y="257572"/>
                  <a:pt x="544362" y="423521"/>
                  <a:pt x="505879" y="483647"/>
                </a:cubicBezTo>
                <a:cubicBezTo>
                  <a:pt x="467396" y="543773"/>
                  <a:pt x="404860" y="538963"/>
                  <a:pt x="332704" y="541368"/>
                </a:cubicBezTo>
                <a:cubicBezTo>
                  <a:pt x="260548" y="543773"/>
                  <a:pt x="101803" y="546178"/>
                  <a:pt x="72941" y="498077"/>
                </a:cubicBezTo>
                <a:cubicBezTo>
                  <a:pt x="44079" y="449976"/>
                  <a:pt x="142692" y="336939"/>
                  <a:pt x="130666" y="267193"/>
                </a:cubicBezTo>
                <a:close/>
              </a:path>
            </a:pathLst>
          </a:cu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50" name="Freeform 49"/>
          <p:cNvSpPr/>
          <p:nvPr/>
        </p:nvSpPr>
        <p:spPr>
          <a:xfrm rot="17177269">
            <a:off x="1768915" y="3233203"/>
            <a:ext cx="608061" cy="522349"/>
          </a:xfrm>
          <a:custGeom>
            <a:avLst/>
            <a:gdLst>
              <a:gd name="connsiteX0" fmla="*/ 1222 w 608061"/>
              <a:gd name="connsiteY0" fmla="*/ 203454 h 522349"/>
              <a:gd name="connsiteX1" fmla="*/ 203259 w 608061"/>
              <a:gd name="connsiteY1" fmla="*/ 59151 h 522349"/>
              <a:gd name="connsiteX2" fmla="*/ 419728 w 608061"/>
              <a:gd name="connsiteY2" fmla="*/ 131303 h 522349"/>
              <a:gd name="connsiteX3" fmla="*/ 535178 w 608061"/>
              <a:gd name="connsiteY3" fmla="*/ 1430 h 522349"/>
              <a:gd name="connsiteX4" fmla="*/ 607334 w 608061"/>
              <a:gd name="connsiteY4" fmla="*/ 232315 h 522349"/>
              <a:gd name="connsiteX5" fmla="*/ 491884 w 608061"/>
              <a:gd name="connsiteY5" fmla="*/ 347757 h 522349"/>
              <a:gd name="connsiteX6" fmla="*/ 347572 w 608061"/>
              <a:gd name="connsiteY6" fmla="*/ 304467 h 522349"/>
              <a:gd name="connsiteX7" fmla="*/ 217690 w 608061"/>
              <a:gd name="connsiteY7" fmla="*/ 520921 h 522349"/>
              <a:gd name="connsiteX8" fmla="*/ 102240 w 608061"/>
              <a:gd name="connsiteY8" fmla="*/ 391048 h 522349"/>
              <a:gd name="connsiteX9" fmla="*/ 116672 w 608061"/>
              <a:gd name="connsiteY9" fmla="*/ 246745 h 522349"/>
              <a:gd name="connsiteX10" fmla="*/ 1222 w 608061"/>
              <a:gd name="connsiteY10" fmla="*/ 203454 h 522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061" h="522349">
                <a:moveTo>
                  <a:pt x="1222" y="203454"/>
                </a:moveTo>
                <a:cubicBezTo>
                  <a:pt x="15653" y="172188"/>
                  <a:pt x="133508" y="71176"/>
                  <a:pt x="203259" y="59151"/>
                </a:cubicBezTo>
                <a:cubicBezTo>
                  <a:pt x="273010" y="47126"/>
                  <a:pt x="364408" y="140923"/>
                  <a:pt x="419728" y="131303"/>
                </a:cubicBezTo>
                <a:cubicBezTo>
                  <a:pt x="475048" y="121683"/>
                  <a:pt x="503910" y="-15405"/>
                  <a:pt x="535178" y="1430"/>
                </a:cubicBezTo>
                <a:cubicBezTo>
                  <a:pt x="566446" y="18265"/>
                  <a:pt x="614550" y="174594"/>
                  <a:pt x="607334" y="232315"/>
                </a:cubicBezTo>
                <a:cubicBezTo>
                  <a:pt x="600118" y="290036"/>
                  <a:pt x="535178" y="335732"/>
                  <a:pt x="491884" y="347757"/>
                </a:cubicBezTo>
                <a:cubicBezTo>
                  <a:pt x="448590" y="359782"/>
                  <a:pt x="393271" y="275606"/>
                  <a:pt x="347572" y="304467"/>
                </a:cubicBezTo>
                <a:cubicBezTo>
                  <a:pt x="301873" y="333328"/>
                  <a:pt x="258579" y="506491"/>
                  <a:pt x="217690" y="520921"/>
                </a:cubicBezTo>
                <a:cubicBezTo>
                  <a:pt x="176801" y="535351"/>
                  <a:pt x="119076" y="436744"/>
                  <a:pt x="102240" y="391048"/>
                </a:cubicBezTo>
                <a:cubicBezTo>
                  <a:pt x="85404" y="345352"/>
                  <a:pt x="128698" y="278011"/>
                  <a:pt x="116672" y="246745"/>
                </a:cubicBezTo>
                <a:cubicBezTo>
                  <a:pt x="104646" y="215479"/>
                  <a:pt x="-13209" y="234720"/>
                  <a:pt x="1222" y="203454"/>
                </a:cubicBezTo>
                <a:close/>
              </a:path>
            </a:pathLst>
          </a:custGeom>
          <a:solidFill>
            <a:schemeClr val="bg2">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51" name="Rectangle 50"/>
          <p:cNvSpPr/>
          <p:nvPr/>
        </p:nvSpPr>
        <p:spPr>
          <a:xfrm>
            <a:off x="5321471" y="6052860"/>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2" name="Rectangle 51"/>
          <p:cNvSpPr/>
          <p:nvPr/>
        </p:nvSpPr>
        <p:spPr>
          <a:xfrm>
            <a:off x="5091731" y="5821975"/>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3" name="Rectangle 52"/>
          <p:cNvSpPr/>
          <p:nvPr/>
        </p:nvSpPr>
        <p:spPr>
          <a:xfrm>
            <a:off x="4636464" y="6052861"/>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4" name="Rectangle 53"/>
          <p:cNvSpPr/>
          <p:nvPr/>
        </p:nvSpPr>
        <p:spPr>
          <a:xfrm>
            <a:off x="5091731" y="6052863"/>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5" name="Rectangle 54"/>
          <p:cNvSpPr/>
          <p:nvPr/>
        </p:nvSpPr>
        <p:spPr>
          <a:xfrm>
            <a:off x="5091731" y="5547799"/>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6" name="Rectangle 55"/>
          <p:cNvSpPr/>
          <p:nvPr/>
        </p:nvSpPr>
        <p:spPr>
          <a:xfrm>
            <a:off x="5091731" y="5302485"/>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7" name="Rectangle 56"/>
          <p:cNvSpPr/>
          <p:nvPr/>
        </p:nvSpPr>
        <p:spPr>
          <a:xfrm>
            <a:off x="5326512" y="5793116"/>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8" name="Rectangle 57"/>
          <p:cNvSpPr/>
          <p:nvPr/>
        </p:nvSpPr>
        <p:spPr>
          <a:xfrm>
            <a:off x="4836760" y="5807546"/>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9" name="Rectangle 58"/>
          <p:cNvSpPr/>
          <p:nvPr/>
        </p:nvSpPr>
        <p:spPr>
          <a:xfrm>
            <a:off x="4836759" y="6052860"/>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0" name="Rectangle 59"/>
          <p:cNvSpPr/>
          <p:nvPr/>
        </p:nvSpPr>
        <p:spPr>
          <a:xfrm>
            <a:off x="5321471" y="5547798"/>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1" name="Rectangle 60"/>
          <p:cNvSpPr/>
          <p:nvPr/>
        </p:nvSpPr>
        <p:spPr>
          <a:xfrm>
            <a:off x="5781575" y="6067287"/>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2" name="Rectangle 61"/>
          <p:cNvSpPr/>
          <p:nvPr/>
        </p:nvSpPr>
        <p:spPr>
          <a:xfrm>
            <a:off x="4836760" y="5547799"/>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3" name="Rectangle 62"/>
          <p:cNvSpPr/>
          <p:nvPr/>
        </p:nvSpPr>
        <p:spPr>
          <a:xfrm>
            <a:off x="4631296" y="5793110"/>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4" name="Rectangle 63"/>
          <p:cNvSpPr/>
          <p:nvPr/>
        </p:nvSpPr>
        <p:spPr>
          <a:xfrm>
            <a:off x="5991258" y="6070899"/>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6" name="Rectangle 65"/>
          <p:cNvSpPr/>
          <p:nvPr/>
        </p:nvSpPr>
        <p:spPr>
          <a:xfrm>
            <a:off x="3610351" y="6042036"/>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7" name="Rectangle 66"/>
          <p:cNvSpPr/>
          <p:nvPr/>
        </p:nvSpPr>
        <p:spPr>
          <a:xfrm>
            <a:off x="5574890" y="5562226"/>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8" name="Rectangle 67"/>
          <p:cNvSpPr/>
          <p:nvPr/>
        </p:nvSpPr>
        <p:spPr>
          <a:xfrm>
            <a:off x="5091731" y="5031918"/>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9" name="Freeform 8"/>
          <p:cNvSpPr/>
          <p:nvPr/>
        </p:nvSpPr>
        <p:spPr>
          <a:xfrm>
            <a:off x="2296858" y="4811806"/>
            <a:ext cx="5455012" cy="1443080"/>
          </a:xfrm>
          <a:custGeom>
            <a:avLst/>
            <a:gdLst>
              <a:gd name="connsiteX0" fmla="*/ 0 w 5455012"/>
              <a:gd name="connsiteY0" fmla="*/ 1399789 h 1443080"/>
              <a:gd name="connsiteX1" fmla="*/ 909169 w 5455012"/>
              <a:gd name="connsiteY1" fmla="*/ 1414219 h 1443080"/>
              <a:gd name="connsiteX2" fmla="*/ 1659594 w 5455012"/>
              <a:gd name="connsiteY2" fmla="*/ 1342068 h 1443080"/>
              <a:gd name="connsiteX3" fmla="*/ 2121394 w 5455012"/>
              <a:gd name="connsiteY3" fmla="*/ 981310 h 1443080"/>
              <a:gd name="connsiteX4" fmla="*/ 2842956 w 5455012"/>
              <a:gd name="connsiteY4" fmla="*/ 50 h 1443080"/>
              <a:gd name="connsiteX5" fmla="*/ 3607813 w 5455012"/>
              <a:gd name="connsiteY5" fmla="*/ 1024601 h 1443080"/>
              <a:gd name="connsiteX6" fmla="*/ 4069612 w 5455012"/>
              <a:gd name="connsiteY6" fmla="*/ 1370928 h 1443080"/>
              <a:gd name="connsiteX7" fmla="*/ 4589137 w 5455012"/>
              <a:gd name="connsiteY7" fmla="*/ 1414219 h 1443080"/>
              <a:gd name="connsiteX8" fmla="*/ 5455012 w 5455012"/>
              <a:gd name="connsiteY8" fmla="*/ 1443080 h 1443080"/>
              <a:gd name="connsiteX9" fmla="*/ 5455012 w 5455012"/>
              <a:gd name="connsiteY9" fmla="*/ 1443080 h 1443080"/>
              <a:gd name="connsiteX10" fmla="*/ 5455012 w 5455012"/>
              <a:gd name="connsiteY10" fmla="*/ 1443080 h 144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55012" h="1443080">
                <a:moveTo>
                  <a:pt x="0" y="1399789"/>
                </a:moveTo>
                <a:cubicBezTo>
                  <a:pt x="316285" y="1411814"/>
                  <a:pt x="632570" y="1423839"/>
                  <a:pt x="909169" y="1414219"/>
                </a:cubicBezTo>
                <a:cubicBezTo>
                  <a:pt x="1185768" y="1404599"/>
                  <a:pt x="1457556" y="1414220"/>
                  <a:pt x="1659594" y="1342068"/>
                </a:cubicBezTo>
                <a:cubicBezTo>
                  <a:pt x="1861632" y="1269916"/>
                  <a:pt x="1924167" y="1204980"/>
                  <a:pt x="2121394" y="981310"/>
                </a:cubicBezTo>
                <a:cubicBezTo>
                  <a:pt x="2318621" y="757640"/>
                  <a:pt x="2595220" y="-7165"/>
                  <a:pt x="2842956" y="50"/>
                </a:cubicBezTo>
                <a:cubicBezTo>
                  <a:pt x="3090692" y="7265"/>
                  <a:pt x="3403370" y="796121"/>
                  <a:pt x="3607813" y="1024601"/>
                </a:cubicBezTo>
                <a:cubicBezTo>
                  <a:pt x="3812256" y="1253081"/>
                  <a:pt x="3906058" y="1305992"/>
                  <a:pt x="4069612" y="1370928"/>
                </a:cubicBezTo>
                <a:cubicBezTo>
                  <a:pt x="4233166" y="1435864"/>
                  <a:pt x="4358237" y="1402194"/>
                  <a:pt x="4589137" y="1414219"/>
                </a:cubicBezTo>
                <a:cubicBezTo>
                  <a:pt x="4820037" y="1426244"/>
                  <a:pt x="5455012" y="1443080"/>
                  <a:pt x="5455012" y="1443080"/>
                </a:cubicBezTo>
                <a:lnTo>
                  <a:pt x="5455012" y="1443080"/>
                </a:lnTo>
                <a:lnTo>
                  <a:pt x="5455012" y="1443080"/>
                </a:lnTo>
              </a:path>
            </a:pathLst>
          </a:custGeom>
          <a:ln w="57150" cmpd="sng">
            <a:solidFill>
              <a:srgbClr val="1E1C1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21" name="TextBox 20"/>
          <p:cNvSpPr txBox="1"/>
          <p:nvPr/>
        </p:nvSpPr>
        <p:spPr>
          <a:xfrm>
            <a:off x="6237182" y="5346223"/>
            <a:ext cx="2811134" cy="369332"/>
          </a:xfrm>
          <a:prstGeom prst="rect">
            <a:avLst/>
          </a:prstGeom>
          <a:noFill/>
        </p:spPr>
        <p:txBody>
          <a:bodyPr wrap="square" rtlCol="0">
            <a:spAutoFit/>
          </a:bodyPr>
          <a:lstStyle/>
          <a:p>
            <a:r>
              <a:rPr lang="en-US" dirty="0" smtClean="0">
                <a:solidFill>
                  <a:prstClr val="black"/>
                </a:solidFill>
              </a:rPr>
              <a:t>sampling distribution of </a:t>
            </a:r>
            <a:r>
              <a:rPr lang="en-US" b="1" dirty="0" err="1" smtClean="0">
                <a:solidFill>
                  <a:prstClr val="black"/>
                </a:solidFill>
              </a:rPr>
              <a:t>θ</a:t>
            </a:r>
            <a:endParaRPr lang="en-US" dirty="0">
              <a:solidFill>
                <a:prstClr val="black"/>
              </a:solidFill>
            </a:endParaRPr>
          </a:p>
        </p:txBody>
      </p:sp>
      <p:sp>
        <p:nvSpPr>
          <p:cNvPr id="29" name="TextBox 28"/>
          <p:cNvSpPr txBox="1"/>
          <p:nvPr/>
        </p:nvSpPr>
        <p:spPr>
          <a:xfrm>
            <a:off x="8499928" y="5218594"/>
            <a:ext cx="299631" cy="369332"/>
          </a:xfrm>
          <a:prstGeom prst="rect">
            <a:avLst/>
          </a:prstGeom>
          <a:noFill/>
        </p:spPr>
        <p:txBody>
          <a:bodyPr wrap="none" rtlCol="0">
            <a:spAutoFit/>
          </a:bodyPr>
          <a:lstStyle/>
          <a:p>
            <a:r>
              <a:rPr lang="en-US" dirty="0" smtClean="0">
                <a:solidFill>
                  <a:prstClr val="black"/>
                </a:solidFill>
              </a:rPr>
              <a:t>^</a:t>
            </a:r>
            <a:endParaRPr lang="en-US" dirty="0">
              <a:solidFill>
                <a:prstClr val="black"/>
              </a:solidFill>
            </a:endParaRPr>
          </a:p>
        </p:txBody>
      </p:sp>
      <p:sp>
        <p:nvSpPr>
          <p:cNvPr id="65" name="TextBox 64"/>
          <p:cNvSpPr txBox="1"/>
          <p:nvPr/>
        </p:nvSpPr>
        <p:spPr>
          <a:xfrm>
            <a:off x="7622047" y="1063184"/>
            <a:ext cx="1458091" cy="646331"/>
          </a:xfrm>
          <a:prstGeom prst="rect">
            <a:avLst/>
          </a:prstGeom>
          <a:noFill/>
        </p:spPr>
        <p:txBody>
          <a:bodyPr wrap="none" rtlCol="0">
            <a:spAutoFit/>
          </a:bodyPr>
          <a:lstStyle/>
          <a:p>
            <a:r>
              <a:rPr lang="en-US" b="1" dirty="0" smtClean="0">
                <a:solidFill>
                  <a:prstClr val="black"/>
                </a:solidFill>
              </a:rPr>
              <a:t>Hypothetical </a:t>
            </a:r>
          </a:p>
          <a:p>
            <a:r>
              <a:rPr lang="en-US" b="1" dirty="0" smtClean="0">
                <a:solidFill>
                  <a:prstClr val="black"/>
                </a:solidFill>
              </a:rPr>
              <a:t>Data</a:t>
            </a:r>
            <a:endParaRPr lang="en-US" b="1" i="1" dirty="0">
              <a:solidFill>
                <a:prstClr val="black"/>
              </a:solidFill>
            </a:endParaRPr>
          </a:p>
        </p:txBody>
      </p:sp>
    </p:spTree>
    <p:extLst>
      <p:ext uri="{BB962C8B-B14F-4D97-AF65-F5344CB8AC3E}">
        <p14:creationId xmlns:p14="http://schemas.microsoft.com/office/powerpoint/2010/main" val="6534215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860819" y="436819"/>
            <a:ext cx="2447926" cy="3176762"/>
            <a:chOff x="6177441" y="1585910"/>
            <a:chExt cx="2447926" cy="3176762"/>
          </a:xfrm>
        </p:grpSpPr>
        <p:sp>
          <p:nvSpPr>
            <p:cNvPr id="2" name="Rectangle 1"/>
            <p:cNvSpPr/>
            <p:nvPr/>
          </p:nvSpPr>
          <p:spPr>
            <a:xfrm>
              <a:off x="6177441" y="1585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5" name="Rectangle 34"/>
            <p:cNvSpPr/>
            <p:nvPr/>
          </p:nvSpPr>
          <p:spPr>
            <a:xfrm>
              <a:off x="6329841" y="17383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6" name="Rectangle 35"/>
            <p:cNvSpPr/>
            <p:nvPr/>
          </p:nvSpPr>
          <p:spPr>
            <a:xfrm>
              <a:off x="6482241" y="1890710"/>
              <a:ext cx="1381126" cy="2109962"/>
            </a:xfrm>
            <a:prstGeom prst="rect">
              <a:avLst/>
            </a:prstGeom>
            <a:solidFill>
              <a:schemeClr val="bg2">
                <a:lumMod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7" name="Rectangle 36"/>
            <p:cNvSpPr/>
            <p:nvPr/>
          </p:nvSpPr>
          <p:spPr>
            <a:xfrm>
              <a:off x="6634641" y="2043110"/>
              <a:ext cx="1381126" cy="2109962"/>
            </a:xfrm>
            <a:prstGeom prst="rect">
              <a:avLst/>
            </a:prstGeom>
            <a:solidFill>
              <a:schemeClr val="bg2">
                <a:lumMod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38" name="Rectangle 37"/>
            <p:cNvSpPr/>
            <p:nvPr/>
          </p:nvSpPr>
          <p:spPr>
            <a:xfrm>
              <a:off x="6787041" y="21955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4" name="Rectangle 43"/>
            <p:cNvSpPr/>
            <p:nvPr/>
          </p:nvSpPr>
          <p:spPr>
            <a:xfrm>
              <a:off x="6939441" y="23479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5" name="Rectangle 44"/>
            <p:cNvSpPr/>
            <p:nvPr/>
          </p:nvSpPr>
          <p:spPr>
            <a:xfrm>
              <a:off x="7091841" y="2500310"/>
              <a:ext cx="1381126" cy="2109962"/>
            </a:xfrm>
            <a:prstGeom prst="rect">
              <a:avLst/>
            </a:prstGeom>
            <a:solidFill>
              <a:schemeClr val="bg2">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46" name="Rectangle 45"/>
            <p:cNvSpPr/>
            <p:nvPr/>
          </p:nvSpPr>
          <p:spPr>
            <a:xfrm>
              <a:off x="7244241" y="2652710"/>
              <a:ext cx="1381126" cy="2109962"/>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grpSp>
      <p:graphicFrame>
        <p:nvGraphicFramePr>
          <p:cNvPr id="6" name="Table 5"/>
          <p:cNvGraphicFramePr>
            <a:graphicFrameLocks noGrp="1"/>
          </p:cNvGraphicFramePr>
          <p:nvPr>
            <p:extLst/>
          </p:nvPr>
        </p:nvGraphicFramePr>
        <p:xfrm>
          <a:off x="6084782" y="16569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DDD9C3"/>
                    </a:solidFill>
                  </a:tcPr>
                </a:tc>
                <a:tc>
                  <a:txBody>
                    <a:bodyPr/>
                    <a:lstStyle/>
                    <a:p>
                      <a:pPr algn="ctr"/>
                      <a:r>
                        <a:rPr lang="en-US" dirty="0" err="1" smtClean="0"/>
                        <a:t>y</a:t>
                      </a:r>
                      <a:r>
                        <a:rPr lang="en-US" baseline="-25000" dirty="0" err="1" smtClean="0"/>
                        <a:t>s</a:t>
                      </a:r>
                      <a:endParaRPr lang="en-US" dirty="0"/>
                    </a:p>
                  </a:txBody>
                  <a:tcPr marL="45720" marR="45720" anchor="ctr">
                    <a:solidFill>
                      <a:srgbClr val="DDD9C3"/>
                    </a:solidFill>
                  </a:tcPr>
                </a:tc>
              </a:tr>
              <a:tr h="229722">
                <a:tc>
                  <a:txBody>
                    <a:bodyPr/>
                    <a:lstStyle/>
                    <a:p>
                      <a:pPr algn="ctr"/>
                      <a:r>
                        <a:rPr lang="en-US" dirty="0" smtClean="0"/>
                        <a:t>0.12</a:t>
                      </a:r>
                      <a:endParaRPr lang="en-US" dirty="0"/>
                    </a:p>
                  </a:txBody>
                  <a:tcPr marL="45720" marR="45720" anchor="ctr">
                    <a:solidFill>
                      <a:srgbClr val="DDD9C3"/>
                    </a:solidFill>
                  </a:tcPr>
                </a:tc>
                <a:tc>
                  <a:txBody>
                    <a:bodyPr/>
                    <a:lstStyle/>
                    <a:p>
                      <a:pPr algn="ctr"/>
                      <a:r>
                        <a:rPr lang="en-US" dirty="0" smtClean="0"/>
                        <a:t>12</a:t>
                      </a:r>
                      <a:endParaRPr lang="en-US" dirty="0"/>
                    </a:p>
                  </a:txBody>
                  <a:tcPr marL="45720" marR="45720" anchor="ctr">
                    <a:solidFill>
                      <a:srgbClr val="DDD9C3"/>
                    </a:solidFill>
                  </a:tcPr>
                </a:tc>
              </a:tr>
              <a:tr h="645086">
                <a:tc>
                  <a:txBody>
                    <a:bodyPr/>
                    <a:lstStyle/>
                    <a:p>
                      <a:pPr algn="ctr"/>
                      <a:r>
                        <a:rPr lang="en-US" dirty="0" smtClean="0"/>
                        <a:t>…</a:t>
                      </a:r>
                      <a:endParaRPr lang="en-US" dirty="0"/>
                    </a:p>
                  </a:txBody>
                  <a:tcPr marL="45720" marR="45720" anchor="ctr">
                    <a:solidFill>
                      <a:srgbClr val="DDD9C3"/>
                    </a:solidFill>
                  </a:tcPr>
                </a:tc>
                <a:tc>
                  <a:txBody>
                    <a:bodyPr/>
                    <a:lstStyle/>
                    <a:p>
                      <a:pPr algn="ctr"/>
                      <a:r>
                        <a:rPr lang="en-US" dirty="0" smtClean="0"/>
                        <a:t>…</a:t>
                      </a:r>
                      <a:endParaRPr lang="en-US" dirty="0"/>
                    </a:p>
                  </a:txBody>
                  <a:tcPr marL="45720" marR="45720" anchor="ctr">
                    <a:solidFill>
                      <a:srgbClr val="DDD9C3"/>
                    </a:solidFill>
                  </a:tcPr>
                </a:tc>
              </a:tr>
              <a:tr h="229722">
                <a:tc>
                  <a:txBody>
                    <a:bodyPr/>
                    <a:lstStyle/>
                    <a:p>
                      <a:pPr algn="ctr"/>
                      <a:r>
                        <a:rPr lang="en-US" dirty="0" smtClean="0"/>
                        <a:t>19</a:t>
                      </a:r>
                      <a:endParaRPr lang="en-US" dirty="0"/>
                    </a:p>
                  </a:txBody>
                  <a:tcPr marL="45720" marR="45720" anchor="ctr">
                    <a:solidFill>
                      <a:srgbClr val="DDD9C3"/>
                    </a:solidFill>
                  </a:tcPr>
                </a:tc>
                <a:tc>
                  <a:txBody>
                    <a:bodyPr/>
                    <a:lstStyle/>
                    <a:p>
                      <a:pPr algn="ctr"/>
                      <a:r>
                        <a:rPr lang="en-US" dirty="0" smtClean="0"/>
                        <a:t>1435</a:t>
                      </a:r>
                      <a:endParaRPr lang="en-US" dirty="0"/>
                    </a:p>
                  </a:txBody>
                  <a:tcPr marL="45720" marR="45720" anchor="ctr">
                    <a:solidFill>
                      <a:srgbClr val="DDD9C3"/>
                    </a:solidFill>
                  </a:tcPr>
                </a:tc>
              </a:tr>
              <a:tr h="229722">
                <a:tc>
                  <a:txBody>
                    <a:bodyPr/>
                    <a:lstStyle/>
                    <a:p>
                      <a:pPr algn="ctr"/>
                      <a:r>
                        <a:rPr lang="en-US" dirty="0" smtClean="0"/>
                        <a:t>0.2</a:t>
                      </a:r>
                      <a:endParaRPr lang="en-US" dirty="0"/>
                    </a:p>
                  </a:txBody>
                  <a:tcPr marL="45720" marR="45720" anchor="ctr">
                    <a:solidFill>
                      <a:srgbClr val="DDD9C3"/>
                    </a:solidFill>
                  </a:tcPr>
                </a:tc>
                <a:tc>
                  <a:txBody>
                    <a:bodyPr/>
                    <a:lstStyle/>
                    <a:p>
                      <a:pPr algn="ctr"/>
                      <a:r>
                        <a:rPr lang="en-US" dirty="0" smtClean="0"/>
                        <a:t>13</a:t>
                      </a:r>
                      <a:endParaRPr lang="en-US" dirty="0"/>
                    </a:p>
                  </a:txBody>
                  <a:tcPr marL="45720" marR="45720" anchor="ctr">
                    <a:solidFill>
                      <a:srgbClr val="DDD9C3"/>
                    </a:solidFill>
                  </a:tcPr>
                </a:tc>
              </a:tr>
            </a:tbl>
          </a:graphicData>
        </a:graphic>
      </p:graphicFrame>
      <p:sp>
        <p:nvSpPr>
          <p:cNvPr id="7" name="TextBox 6"/>
          <p:cNvSpPr txBox="1"/>
          <p:nvPr/>
        </p:nvSpPr>
        <p:spPr>
          <a:xfrm>
            <a:off x="7622047" y="1063184"/>
            <a:ext cx="1458091" cy="646331"/>
          </a:xfrm>
          <a:prstGeom prst="rect">
            <a:avLst/>
          </a:prstGeom>
          <a:noFill/>
        </p:spPr>
        <p:txBody>
          <a:bodyPr wrap="none" rtlCol="0">
            <a:spAutoFit/>
          </a:bodyPr>
          <a:lstStyle/>
          <a:p>
            <a:r>
              <a:rPr lang="en-US" b="1" dirty="0" smtClean="0">
                <a:solidFill>
                  <a:prstClr val="black"/>
                </a:solidFill>
              </a:rPr>
              <a:t>Hypothetical </a:t>
            </a:r>
          </a:p>
          <a:p>
            <a:r>
              <a:rPr lang="en-US" b="1" dirty="0" smtClean="0">
                <a:solidFill>
                  <a:prstClr val="black"/>
                </a:solidFill>
              </a:rPr>
              <a:t>Data</a:t>
            </a:r>
            <a:endParaRPr lang="en-US" b="1" i="1" dirty="0">
              <a:solidFill>
                <a:prstClr val="black"/>
              </a:solidFill>
            </a:endParaRPr>
          </a:p>
        </p:txBody>
      </p:sp>
      <p:sp>
        <p:nvSpPr>
          <p:cNvPr id="8" name="Freeform 7"/>
          <p:cNvSpPr/>
          <p:nvPr/>
        </p:nvSpPr>
        <p:spPr>
          <a:xfrm>
            <a:off x="2991290" y="1462696"/>
            <a:ext cx="3452602" cy="499047"/>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1" name="Table 10"/>
          <p:cNvGraphicFramePr>
            <a:graphicFrameLocks noGrp="1"/>
          </p:cNvGraphicFramePr>
          <p:nvPr>
            <p:extLst/>
          </p:nvPr>
        </p:nvGraphicFramePr>
        <p:xfrm>
          <a:off x="6237182" y="18093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rgbClr val="C4BD97"/>
                    </a:solidFill>
                  </a:tcPr>
                </a:tc>
                <a:tc>
                  <a:txBody>
                    <a:bodyPr/>
                    <a:lstStyle/>
                    <a:p>
                      <a:pPr algn="ctr"/>
                      <a:r>
                        <a:rPr lang="en-US" dirty="0" err="1" smtClean="0"/>
                        <a:t>y</a:t>
                      </a:r>
                      <a:r>
                        <a:rPr lang="en-US" baseline="-25000" dirty="0" err="1" smtClean="0"/>
                        <a:t>s</a:t>
                      </a:r>
                      <a:endParaRPr lang="en-US" dirty="0"/>
                    </a:p>
                  </a:txBody>
                  <a:tcPr marL="45720" marR="45720" anchor="ctr">
                    <a:solidFill>
                      <a:srgbClr val="C4BD97"/>
                    </a:solidFill>
                  </a:tcPr>
                </a:tc>
              </a:tr>
              <a:tr h="229722">
                <a:tc>
                  <a:txBody>
                    <a:bodyPr/>
                    <a:lstStyle/>
                    <a:p>
                      <a:pPr algn="ctr"/>
                      <a:r>
                        <a:rPr lang="en-US" dirty="0" smtClean="0"/>
                        <a:t>0.21</a:t>
                      </a:r>
                      <a:endParaRPr lang="en-US" dirty="0"/>
                    </a:p>
                  </a:txBody>
                  <a:tcPr marL="45720" marR="45720" anchor="ctr">
                    <a:solidFill>
                      <a:srgbClr val="C4BD97"/>
                    </a:solidFill>
                  </a:tcPr>
                </a:tc>
                <a:tc>
                  <a:txBody>
                    <a:bodyPr/>
                    <a:lstStyle/>
                    <a:p>
                      <a:pPr algn="ctr"/>
                      <a:r>
                        <a:rPr lang="en-US" dirty="0" smtClean="0"/>
                        <a:t>12.6</a:t>
                      </a:r>
                      <a:endParaRPr lang="en-US" dirty="0"/>
                    </a:p>
                  </a:txBody>
                  <a:tcPr marL="45720" marR="45720" anchor="ctr">
                    <a:solidFill>
                      <a:srgbClr val="C4BD97"/>
                    </a:solidFill>
                  </a:tcPr>
                </a:tc>
              </a:tr>
              <a:tr h="645086">
                <a:tc>
                  <a:txBody>
                    <a:bodyPr/>
                    <a:lstStyle/>
                    <a:p>
                      <a:pPr algn="ctr"/>
                      <a:r>
                        <a:rPr lang="en-US" dirty="0" smtClean="0"/>
                        <a:t>…</a:t>
                      </a:r>
                      <a:endParaRPr lang="en-US" dirty="0"/>
                    </a:p>
                  </a:txBody>
                  <a:tcPr marL="45720" marR="45720" anchor="ctr">
                    <a:solidFill>
                      <a:srgbClr val="C4BD97"/>
                    </a:solidFill>
                  </a:tcPr>
                </a:tc>
                <a:tc>
                  <a:txBody>
                    <a:bodyPr/>
                    <a:lstStyle/>
                    <a:p>
                      <a:pPr algn="ctr"/>
                      <a:r>
                        <a:rPr lang="en-US" dirty="0" smtClean="0"/>
                        <a:t>…</a:t>
                      </a:r>
                      <a:endParaRPr lang="en-US" dirty="0"/>
                    </a:p>
                  </a:txBody>
                  <a:tcPr marL="45720" marR="45720" anchor="ctr">
                    <a:solidFill>
                      <a:srgbClr val="C4BD97"/>
                    </a:solidFill>
                  </a:tcPr>
                </a:tc>
              </a:tr>
              <a:tr h="229722">
                <a:tc>
                  <a:txBody>
                    <a:bodyPr/>
                    <a:lstStyle/>
                    <a:p>
                      <a:pPr algn="ctr"/>
                      <a:r>
                        <a:rPr lang="en-US" dirty="0" smtClean="0"/>
                        <a:t>93</a:t>
                      </a:r>
                      <a:endParaRPr lang="en-US" dirty="0"/>
                    </a:p>
                  </a:txBody>
                  <a:tcPr marL="45720" marR="45720" anchor="ctr">
                    <a:solidFill>
                      <a:srgbClr val="C4BD97"/>
                    </a:solidFill>
                  </a:tcPr>
                </a:tc>
                <a:tc>
                  <a:txBody>
                    <a:bodyPr/>
                    <a:lstStyle/>
                    <a:p>
                      <a:pPr algn="ctr"/>
                      <a:r>
                        <a:rPr lang="en-US" dirty="0" smtClean="0"/>
                        <a:t>135</a:t>
                      </a:r>
                      <a:endParaRPr lang="en-US" dirty="0"/>
                    </a:p>
                  </a:txBody>
                  <a:tcPr marL="45720" marR="45720" anchor="ctr">
                    <a:solidFill>
                      <a:srgbClr val="C4BD97"/>
                    </a:solidFill>
                  </a:tcPr>
                </a:tc>
              </a:tr>
              <a:tr h="229722">
                <a:tc>
                  <a:txBody>
                    <a:bodyPr/>
                    <a:lstStyle/>
                    <a:p>
                      <a:pPr algn="ctr"/>
                      <a:r>
                        <a:rPr lang="en-US" dirty="0" smtClean="0"/>
                        <a:t>0.2</a:t>
                      </a:r>
                      <a:endParaRPr lang="en-US" dirty="0"/>
                    </a:p>
                  </a:txBody>
                  <a:tcPr marL="45720" marR="45720" anchor="ctr">
                    <a:solidFill>
                      <a:srgbClr val="C4BD97"/>
                    </a:solidFill>
                  </a:tcPr>
                </a:tc>
                <a:tc>
                  <a:txBody>
                    <a:bodyPr/>
                    <a:lstStyle/>
                    <a:p>
                      <a:pPr algn="ctr"/>
                      <a:r>
                        <a:rPr lang="en-US" dirty="0" smtClean="0"/>
                        <a:t>13</a:t>
                      </a:r>
                      <a:endParaRPr lang="en-US" dirty="0"/>
                    </a:p>
                  </a:txBody>
                  <a:tcPr marL="45720" marR="45720" anchor="ctr">
                    <a:solidFill>
                      <a:srgbClr val="C4BD97"/>
                    </a:solidFill>
                  </a:tcPr>
                </a:tc>
              </a:tr>
            </a:tbl>
          </a:graphicData>
        </a:graphic>
      </p:graphicFrame>
      <p:sp>
        <p:nvSpPr>
          <p:cNvPr id="13" name="Freeform 12"/>
          <p:cNvSpPr/>
          <p:nvPr/>
        </p:nvSpPr>
        <p:spPr>
          <a:xfrm>
            <a:off x="3496520" y="1961743"/>
            <a:ext cx="3062248" cy="42661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4" name="Table 13"/>
          <p:cNvGraphicFramePr>
            <a:graphicFrameLocks noGrp="1"/>
          </p:cNvGraphicFramePr>
          <p:nvPr>
            <p:extLst/>
          </p:nvPr>
        </p:nvGraphicFramePr>
        <p:xfrm>
          <a:off x="6389582" y="19617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err="1" smtClean="0"/>
                        <a:t>x</a:t>
                      </a:r>
                      <a:r>
                        <a:rPr lang="en-US" baseline="-25000" dirty="0" err="1" smtClean="0"/>
                        <a:t>s</a:t>
                      </a:r>
                      <a:endParaRPr lang="en-US" dirty="0"/>
                    </a:p>
                  </a:txBody>
                  <a:tcPr marL="45720" marR="45720" anchor="ctr">
                    <a:solidFill>
                      <a:schemeClr val="bg2">
                        <a:lumMod val="50000"/>
                      </a:schemeClr>
                    </a:solidFill>
                  </a:tcPr>
                </a:tc>
                <a:tc>
                  <a:txBody>
                    <a:bodyPr/>
                    <a:lstStyle/>
                    <a:p>
                      <a:pPr algn="ctr"/>
                      <a:r>
                        <a:rPr lang="en-US" dirty="0" err="1" smtClean="0"/>
                        <a:t>y</a:t>
                      </a:r>
                      <a:r>
                        <a:rPr lang="en-US" baseline="-25000" dirty="0" err="1" smtClean="0"/>
                        <a:t>s</a:t>
                      </a:r>
                      <a:endParaRPr lang="en-US" dirty="0"/>
                    </a:p>
                  </a:txBody>
                  <a:tcPr marL="45720" marR="45720" anchor="ctr">
                    <a:solidFill>
                      <a:schemeClr val="bg2">
                        <a:lumMod val="50000"/>
                      </a:schemeClr>
                    </a:solidFill>
                  </a:tcPr>
                </a:tc>
              </a:tr>
              <a:tr h="229722">
                <a:tc>
                  <a:txBody>
                    <a:bodyPr/>
                    <a:lstStyle/>
                    <a:p>
                      <a:pPr algn="ctr"/>
                      <a:r>
                        <a:rPr lang="en-US" dirty="0" smtClean="0"/>
                        <a:t>0.12</a:t>
                      </a:r>
                      <a:endParaRPr lang="en-US" dirty="0"/>
                    </a:p>
                  </a:txBody>
                  <a:tcPr marL="45720" marR="45720" anchor="ctr">
                    <a:solidFill>
                      <a:schemeClr val="bg2">
                        <a:lumMod val="50000"/>
                      </a:schemeClr>
                    </a:solidFill>
                  </a:tcPr>
                </a:tc>
                <a:tc>
                  <a:txBody>
                    <a:bodyPr/>
                    <a:lstStyle/>
                    <a:p>
                      <a:pPr algn="ctr"/>
                      <a:r>
                        <a:rPr lang="en-US" dirty="0" smtClean="0"/>
                        <a:t>12</a:t>
                      </a:r>
                      <a:endParaRPr lang="en-US" dirty="0"/>
                    </a:p>
                  </a:txBody>
                  <a:tcPr marL="45720" marR="45720" anchor="ctr">
                    <a:solidFill>
                      <a:schemeClr val="bg2">
                        <a:lumMod val="50000"/>
                      </a:schemeClr>
                    </a:solidFill>
                  </a:tcPr>
                </a:tc>
              </a:tr>
              <a:tr h="645086">
                <a:tc>
                  <a:txBody>
                    <a:bodyPr/>
                    <a:lstStyle/>
                    <a:p>
                      <a:pPr algn="ctr"/>
                      <a:r>
                        <a:rPr lang="en-US" dirty="0" smtClean="0"/>
                        <a:t>…</a:t>
                      </a:r>
                      <a:endParaRPr lang="en-US" dirty="0"/>
                    </a:p>
                  </a:txBody>
                  <a:tcPr marL="45720" marR="45720" anchor="ctr">
                    <a:solidFill>
                      <a:schemeClr val="bg2">
                        <a:lumMod val="50000"/>
                      </a:schemeClr>
                    </a:solidFill>
                  </a:tcPr>
                </a:tc>
                <a:tc>
                  <a:txBody>
                    <a:bodyPr/>
                    <a:lstStyle/>
                    <a:p>
                      <a:pPr algn="ctr"/>
                      <a:r>
                        <a:rPr lang="en-US" dirty="0" smtClean="0"/>
                        <a:t>…</a:t>
                      </a:r>
                      <a:endParaRPr lang="en-US" dirty="0"/>
                    </a:p>
                  </a:txBody>
                  <a:tcPr marL="45720" marR="45720" anchor="ctr">
                    <a:solidFill>
                      <a:schemeClr val="bg2">
                        <a:lumMod val="50000"/>
                      </a:schemeClr>
                    </a:solidFill>
                  </a:tcPr>
                </a:tc>
              </a:tr>
              <a:tr h="229722">
                <a:tc>
                  <a:txBody>
                    <a:bodyPr/>
                    <a:lstStyle/>
                    <a:p>
                      <a:pPr algn="ctr"/>
                      <a:r>
                        <a:rPr lang="en-US" dirty="0" smtClean="0"/>
                        <a:t>19</a:t>
                      </a:r>
                      <a:endParaRPr lang="en-US" dirty="0"/>
                    </a:p>
                  </a:txBody>
                  <a:tcPr marL="45720" marR="45720" anchor="ctr">
                    <a:solidFill>
                      <a:schemeClr val="bg2">
                        <a:lumMod val="50000"/>
                      </a:schemeClr>
                    </a:solidFill>
                  </a:tcPr>
                </a:tc>
                <a:tc>
                  <a:txBody>
                    <a:bodyPr/>
                    <a:lstStyle/>
                    <a:p>
                      <a:pPr algn="ctr"/>
                      <a:r>
                        <a:rPr lang="en-US" dirty="0" smtClean="0"/>
                        <a:t>1435</a:t>
                      </a:r>
                      <a:endParaRPr lang="en-US" dirty="0"/>
                    </a:p>
                  </a:txBody>
                  <a:tcPr marL="45720" marR="45720" anchor="ctr">
                    <a:solidFill>
                      <a:schemeClr val="bg2">
                        <a:lumMod val="50000"/>
                      </a:schemeClr>
                    </a:solidFill>
                  </a:tcPr>
                </a:tc>
              </a:tr>
              <a:tr h="229722">
                <a:tc>
                  <a:txBody>
                    <a:bodyPr/>
                    <a:lstStyle/>
                    <a:p>
                      <a:pPr algn="ctr"/>
                      <a:r>
                        <a:rPr lang="en-US" dirty="0" smtClean="0"/>
                        <a:t>0.2</a:t>
                      </a:r>
                      <a:endParaRPr lang="en-US" dirty="0"/>
                    </a:p>
                  </a:txBody>
                  <a:tcPr marL="45720" marR="45720" anchor="ctr">
                    <a:solidFill>
                      <a:schemeClr val="bg2">
                        <a:lumMod val="50000"/>
                      </a:schemeClr>
                    </a:solidFill>
                  </a:tcPr>
                </a:tc>
                <a:tc>
                  <a:txBody>
                    <a:bodyPr/>
                    <a:lstStyle/>
                    <a:p>
                      <a:pPr algn="ctr"/>
                      <a:r>
                        <a:rPr lang="en-US" dirty="0" smtClean="0"/>
                        <a:t>13</a:t>
                      </a:r>
                      <a:endParaRPr lang="en-US" dirty="0"/>
                    </a:p>
                  </a:txBody>
                  <a:tcPr marL="45720" marR="45720" anchor="ctr">
                    <a:solidFill>
                      <a:schemeClr val="bg2">
                        <a:lumMod val="50000"/>
                      </a:schemeClr>
                    </a:solidFill>
                  </a:tcPr>
                </a:tc>
              </a:tr>
            </a:tbl>
          </a:graphicData>
        </a:graphic>
      </p:graphicFrame>
      <p:sp>
        <p:nvSpPr>
          <p:cNvPr id="16" name="Freeform 15"/>
          <p:cNvSpPr/>
          <p:nvPr/>
        </p:nvSpPr>
        <p:spPr>
          <a:xfrm>
            <a:off x="3496520" y="2531505"/>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graphicFrame>
        <p:nvGraphicFramePr>
          <p:cNvPr id="18" name="Table 17"/>
          <p:cNvGraphicFramePr>
            <a:graphicFrameLocks noGrp="1"/>
          </p:cNvGraphicFramePr>
          <p:nvPr>
            <p:extLst/>
          </p:nvPr>
        </p:nvGraphicFramePr>
        <p:xfrm>
          <a:off x="6541982" y="211414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solidFill>
                      <a:schemeClr val="bg2">
                        <a:lumMod val="25000"/>
                      </a:schemeClr>
                    </a:solidFill>
                  </a:tcPr>
                </a:tc>
                <a:tc>
                  <a:txBody>
                    <a:bodyPr/>
                    <a:lstStyle/>
                    <a:p>
                      <a:pPr algn="ctr"/>
                      <a:r>
                        <a:rPr lang="en-US" dirty="0" smtClean="0"/>
                        <a:t>y</a:t>
                      </a:r>
                      <a:endParaRPr lang="en-US" dirty="0"/>
                    </a:p>
                  </a:txBody>
                  <a:tcPr marL="45720" marR="45720" anchor="ctr">
                    <a:solidFill>
                      <a:schemeClr val="bg2">
                        <a:lumMod val="25000"/>
                      </a:schemeClr>
                    </a:solidFill>
                  </a:tcPr>
                </a:tc>
              </a:tr>
              <a:tr h="229722">
                <a:tc>
                  <a:txBody>
                    <a:bodyPr/>
                    <a:lstStyle/>
                    <a:p>
                      <a:pPr algn="ctr"/>
                      <a:r>
                        <a:rPr lang="en-US" dirty="0" smtClean="0"/>
                        <a:t>0.12</a:t>
                      </a:r>
                      <a:endParaRPr lang="en-US" dirty="0"/>
                    </a:p>
                  </a:txBody>
                  <a:tcPr marL="45720" marR="45720" anchor="ctr">
                    <a:solidFill>
                      <a:schemeClr val="bg2">
                        <a:lumMod val="25000"/>
                      </a:schemeClr>
                    </a:solidFill>
                  </a:tcPr>
                </a:tc>
                <a:tc>
                  <a:txBody>
                    <a:bodyPr/>
                    <a:lstStyle/>
                    <a:p>
                      <a:pPr algn="ctr"/>
                      <a:r>
                        <a:rPr lang="en-US" dirty="0" smtClean="0"/>
                        <a:t>12</a:t>
                      </a:r>
                      <a:endParaRPr lang="en-US" dirty="0"/>
                    </a:p>
                  </a:txBody>
                  <a:tcPr marL="45720" marR="45720" anchor="ctr">
                    <a:solidFill>
                      <a:schemeClr val="bg2">
                        <a:lumMod val="25000"/>
                      </a:schemeClr>
                    </a:solidFill>
                  </a:tcPr>
                </a:tc>
              </a:tr>
              <a:tr h="645086">
                <a:tc>
                  <a:txBody>
                    <a:bodyPr/>
                    <a:lstStyle/>
                    <a:p>
                      <a:pPr algn="ctr"/>
                      <a:r>
                        <a:rPr lang="en-US" dirty="0" smtClean="0"/>
                        <a:t>…</a:t>
                      </a:r>
                      <a:endParaRPr lang="en-US" dirty="0"/>
                    </a:p>
                  </a:txBody>
                  <a:tcPr marL="45720" marR="45720" anchor="ctr">
                    <a:solidFill>
                      <a:schemeClr val="bg2">
                        <a:lumMod val="25000"/>
                      </a:schemeClr>
                    </a:solidFill>
                  </a:tcPr>
                </a:tc>
                <a:tc>
                  <a:txBody>
                    <a:bodyPr/>
                    <a:lstStyle/>
                    <a:p>
                      <a:pPr algn="ctr"/>
                      <a:r>
                        <a:rPr lang="en-US" dirty="0" smtClean="0"/>
                        <a:t>…</a:t>
                      </a:r>
                      <a:endParaRPr lang="en-US" dirty="0"/>
                    </a:p>
                  </a:txBody>
                  <a:tcPr marL="45720" marR="45720" anchor="ctr">
                    <a:solidFill>
                      <a:schemeClr val="bg2">
                        <a:lumMod val="25000"/>
                      </a:schemeClr>
                    </a:solidFill>
                  </a:tcPr>
                </a:tc>
              </a:tr>
              <a:tr h="229722">
                <a:tc>
                  <a:txBody>
                    <a:bodyPr/>
                    <a:lstStyle/>
                    <a:p>
                      <a:pPr algn="ctr"/>
                      <a:r>
                        <a:rPr lang="en-US" dirty="0" smtClean="0"/>
                        <a:t>19</a:t>
                      </a:r>
                      <a:endParaRPr lang="en-US" dirty="0"/>
                    </a:p>
                  </a:txBody>
                  <a:tcPr marL="45720" marR="45720" anchor="ctr">
                    <a:solidFill>
                      <a:schemeClr val="bg2">
                        <a:lumMod val="25000"/>
                      </a:schemeClr>
                    </a:solidFill>
                  </a:tcPr>
                </a:tc>
                <a:tc>
                  <a:txBody>
                    <a:bodyPr/>
                    <a:lstStyle/>
                    <a:p>
                      <a:pPr algn="ctr"/>
                      <a:r>
                        <a:rPr lang="en-US" dirty="0" smtClean="0"/>
                        <a:t>1435</a:t>
                      </a:r>
                      <a:endParaRPr lang="en-US" dirty="0"/>
                    </a:p>
                  </a:txBody>
                  <a:tcPr marL="45720" marR="45720" anchor="ctr">
                    <a:solidFill>
                      <a:schemeClr val="bg2">
                        <a:lumMod val="25000"/>
                      </a:schemeClr>
                    </a:solidFill>
                  </a:tcPr>
                </a:tc>
              </a:tr>
              <a:tr h="229722">
                <a:tc>
                  <a:txBody>
                    <a:bodyPr/>
                    <a:lstStyle/>
                    <a:p>
                      <a:pPr algn="ctr"/>
                      <a:r>
                        <a:rPr lang="en-US" dirty="0" smtClean="0"/>
                        <a:t>0.2</a:t>
                      </a:r>
                      <a:endParaRPr lang="en-US" dirty="0"/>
                    </a:p>
                  </a:txBody>
                  <a:tcPr marL="45720" marR="45720" anchor="ctr">
                    <a:solidFill>
                      <a:schemeClr val="bg2">
                        <a:lumMod val="25000"/>
                      </a:schemeClr>
                    </a:solidFill>
                  </a:tcPr>
                </a:tc>
                <a:tc>
                  <a:txBody>
                    <a:bodyPr/>
                    <a:lstStyle/>
                    <a:p>
                      <a:pPr algn="ctr"/>
                      <a:r>
                        <a:rPr lang="en-US" dirty="0" smtClean="0"/>
                        <a:t>13</a:t>
                      </a:r>
                      <a:endParaRPr lang="en-US" dirty="0"/>
                    </a:p>
                  </a:txBody>
                  <a:tcPr marL="45720" marR="45720" anchor="ctr">
                    <a:solidFill>
                      <a:schemeClr val="bg2">
                        <a:lumMod val="25000"/>
                      </a:schemeClr>
                    </a:solidFill>
                  </a:tcPr>
                </a:tc>
              </a:tr>
            </a:tbl>
          </a:graphicData>
        </a:graphic>
      </p:graphicFrame>
      <p:sp>
        <p:nvSpPr>
          <p:cNvPr id="20" name="Freeform 19"/>
          <p:cNvSpPr/>
          <p:nvPr/>
        </p:nvSpPr>
        <p:spPr>
          <a:xfrm>
            <a:off x="3496520" y="2977137"/>
            <a:ext cx="3275757" cy="489734"/>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cxnSp>
        <p:nvCxnSpPr>
          <p:cNvPr id="22" name="Straight Arrow Connector 21"/>
          <p:cNvCxnSpPr/>
          <p:nvPr/>
        </p:nvCxnSpPr>
        <p:spPr>
          <a:xfrm>
            <a:off x="1961270" y="6298176"/>
            <a:ext cx="5887950" cy="57721"/>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911043" y="6380173"/>
            <a:ext cx="375424" cy="523220"/>
          </a:xfrm>
          <a:prstGeom prst="rect">
            <a:avLst/>
          </a:prstGeom>
          <a:noFill/>
        </p:spPr>
        <p:txBody>
          <a:bodyPr wrap="none" rtlCol="0">
            <a:spAutoFit/>
          </a:bodyPr>
          <a:lstStyle/>
          <a:p>
            <a:r>
              <a:rPr lang="en-US" sz="2800" dirty="0" err="1" smtClean="0">
                <a:solidFill>
                  <a:prstClr val="black"/>
                </a:solidFill>
              </a:rPr>
              <a:t>θ</a:t>
            </a:r>
            <a:endParaRPr lang="en-US" sz="2800" dirty="0">
              <a:solidFill>
                <a:prstClr val="black"/>
              </a:solidFill>
            </a:endParaRPr>
          </a:p>
        </p:txBody>
      </p:sp>
      <p:sp>
        <p:nvSpPr>
          <p:cNvPr id="24" name="TextBox 23"/>
          <p:cNvSpPr txBox="1"/>
          <p:nvPr/>
        </p:nvSpPr>
        <p:spPr>
          <a:xfrm>
            <a:off x="4939905" y="6282763"/>
            <a:ext cx="299631" cy="369332"/>
          </a:xfrm>
          <a:prstGeom prst="rect">
            <a:avLst/>
          </a:prstGeom>
          <a:noFill/>
        </p:spPr>
        <p:txBody>
          <a:bodyPr wrap="none" rtlCol="0">
            <a:spAutoFit/>
          </a:bodyPr>
          <a:lstStyle/>
          <a:p>
            <a:r>
              <a:rPr lang="en-US" dirty="0" smtClean="0">
                <a:solidFill>
                  <a:prstClr val="black"/>
                </a:solidFill>
              </a:rPr>
              <a:t>^</a:t>
            </a:r>
          </a:p>
        </p:txBody>
      </p:sp>
      <p:sp>
        <p:nvSpPr>
          <p:cNvPr id="25" name="Rectangle 24"/>
          <p:cNvSpPr/>
          <p:nvPr/>
        </p:nvSpPr>
        <p:spPr>
          <a:xfrm>
            <a:off x="3222190" y="6010411"/>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6" name="Rectangle 25"/>
          <p:cNvSpPr/>
          <p:nvPr/>
        </p:nvSpPr>
        <p:spPr>
          <a:xfrm>
            <a:off x="4586817" y="6010410"/>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7" name="Rectangle 26"/>
          <p:cNvSpPr/>
          <p:nvPr/>
        </p:nvSpPr>
        <p:spPr>
          <a:xfrm>
            <a:off x="3461178" y="6010410"/>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28" name="Rectangle 27"/>
          <p:cNvSpPr/>
          <p:nvPr/>
        </p:nvSpPr>
        <p:spPr>
          <a:xfrm>
            <a:off x="4586817" y="5765096"/>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40" name="Freeform 39"/>
          <p:cNvSpPr/>
          <p:nvPr/>
        </p:nvSpPr>
        <p:spPr>
          <a:xfrm>
            <a:off x="3439267" y="3554883"/>
            <a:ext cx="1847200" cy="1471890"/>
          </a:xfrm>
          <a:custGeom>
            <a:avLst/>
            <a:gdLst>
              <a:gd name="connsiteX0" fmla="*/ 1847200 w 1847200"/>
              <a:gd name="connsiteY0" fmla="*/ 0 h 1471890"/>
              <a:gd name="connsiteX1" fmla="*/ 591681 w 1847200"/>
              <a:gd name="connsiteY1" fmla="*/ 14430 h 1471890"/>
              <a:gd name="connsiteX2" fmla="*/ 606113 w 1847200"/>
              <a:gd name="connsiteY2" fmla="*/ 966830 h 1471890"/>
              <a:gd name="connsiteX3" fmla="*/ 0 w 1847200"/>
              <a:gd name="connsiteY3" fmla="*/ 952399 h 1471890"/>
              <a:gd name="connsiteX4" fmla="*/ 0 w 1847200"/>
              <a:gd name="connsiteY4" fmla="*/ 1471890 h 1471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200" h="1471890">
                <a:moveTo>
                  <a:pt x="1847200" y="0"/>
                </a:moveTo>
                <a:lnTo>
                  <a:pt x="591681" y="14430"/>
                </a:lnTo>
                <a:lnTo>
                  <a:pt x="606113" y="966830"/>
                </a:lnTo>
                <a:lnTo>
                  <a:pt x="0" y="952399"/>
                </a:lnTo>
                <a:lnTo>
                  <a:pt x="0" y="1471890"/>
                </a:lnTo>
              </a:path>
            </a:pathLst>
          </a:custGeom>
          <a:ln>
            <a:solidFill>
              <a:schemeClr val="bg2">
                <a:lumMod val="9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1" name="Freeform 40"/>
          <p:cNvSpPr/>
          <p:nvPr/>
        </p:nvSpPr>
        <p:spPr>
          <a:xfrm>
            <a:off x="4175261" y="3699186"/>
            <a:ext cx="1298812" cy="1284296"/>
          </a:xfrm>
          <a:custGeom>
            <a:avLst/>
            <a:gdLst>
              <a:gd name="connsiteX0" fmla="*/ 1298812 w 1298812"/>
              <a:gd name="connsiteY0" fmla="*/ 14430 h 1284296"/>
              <a:gd name="connsiteX1" fmla="*/ 0 w 1298812"/>
              <a:gd name="connsiteY1" fmla="*/ 0 h 1284296"/>
              <a:gd name="connsiteX2" fmla="*/ 0 w 1298812"/>
              <a:gd name="connsiteY2" fmla="*/ 808096 h 1284296"/>
              <a:gd name="connsiteX3" fmla="*/ 721562 w 1298812"/>
              <a:gd name="connsiteY3" fmla="*/ 822527 h 1284296"/>
              <a:gd name="connsiteX4" fmla="*/ 721562 w 1298812"/>
              <a:gd name="connsiteY4" fmla="*/ 1139993 h 1284296"/>
              <a:gd name="connsiteX5" fmla="*/ 721562 w 1298812"/>
              <a:gd name="connsiteY5" fmla="*/ 1284296 h 128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8812" h="1284296">
                <a:moveTo>
                  <a:pt x="1298812" y="14430"/>
                </a:moveTo>
                <a:lnTo>
                  <a:pt x="0" y="0"/>
                </a:lnTo>
                <a:lnTo>
                  <a:pt x="0" y="808096"/>
                </a:lnTo>
                <a:lnTo>
                  <a:pt x="721562" y="822527"/>
                </a:lnTo>
                <a:lnTo>
                  <a:pt x="721562" y="1139993"/>
                </a:lnTo>
                <a:lnTo>
                  <a:pt x="721562" y="1284296"/>
                </a:lnTo>
              </a:path>
            </a:pathLst>
          </a:custGeom>
          <a:ln>
            <a:solidFill>
              <a:schemeClr val="bg2">
                <a:lumMod val="7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2" name="Freeform 41"/>
          <p:cNvSpPr/>
          <p:nvPr/>
        </p:nvSpPr>
        <p:spPr>
          <a:xfrm>
            <a:off x="3756755" y="3857919"/>
            <a:ext cx="1847199" cy="1139994"/>
          </a:xfrm>
          <a:custGeom>
            <a:avLst/>
            <a:gdLst>
              <a:gd name="connsiteX0" fmla="*/ 1847199 w 1847199"/>
              <a:gd name="connsiteY0" fmla="*/ 0 h 1139994"/>
              <a:gd name="connsiteX1" fmla="*/ 548387 w 1847199"/>
              <a:gd name="connsiteY1" fmla="*/ 14430 h 1139994"/>
              <a:gd name="connsiteX2" fmla="*/ 562818 w 1847199"/>
              <a:gd name="connsiteY2" fmla="*/ 750376 h 1139994"/>
              <a:gd name="connsiteX3" fmla="*/ 14431 w 1847199"/>
              <a:gd name="connsiteY3" fmla="*/ 735945 h 1139994"/>
              <a:gd name="connsiteX4" fmla="*/ 0 w 1847199"/>
              <a:gd name="connsiteY4" fmla="*/ 1139994 h 1139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199" h="1139994">
                <a:moveTo>
                  <a:pt x="1847199" y="0"/>
                </a:moveTo>
                <a:lnTo>
                  <a:pt x="548387" y="14430"/>
                </a:lnTo>
                <a:lnTo>
                  <a:pt x="562818" y="750376"/>
                </a:lnTo>
                <a:lnTo>
                  <a:pt x="14431" y="735945"/>
                </a:lnTo>
                <a:lnTo>
                  <a:pt x="0" y="1139994"/>
                </a:lnTo>
              </a:path>
            </a:pathLst>
          </a:custGeom>
          <a:ln>
            <a:solidFill>
              <a:schemeClr val="bg2">
                <a:lumMod val="50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43" name="Freeform 42"/>
          <p:cNvSpPr/>
          <p:nvPr/>
        </p:nvSpPr>
        <p:spPr>
          <a:xfrm>
            <a:off x="4449455" y="3987792"/>
            <a:ext cx="1327674" cy="952399"/>
          </a:xfrm>
          <a:custGeom>
            <a:avLst/>
            <a:gdLst>
              <a:gd name="connsiteX0" fmla="*/ 1327674 w 1327674"/>
              <a:gd name="connsiteY0" fmla="*/ 0 h 952399"/>
              <a:gd name="connsiteX1" fmla="*/ 0 w 1327674"/>
              <a:gd name="connsiteY1" fmla="*/ 0 h 952399"/>
              <a:gd name="connsiteX2" fmla="*/ 0 w 1327674"/>
              <a:gd name="connsiteY2" fmla="*/ 634933 h 952399"/>
              <a:gd name="connsiteX3" fmla="*/ 389643 w 1327674"/>
              <a:gd name="connsiteY3" fmla="*/ 634933 h 952399"/>
              <a:gd name="connsiteX4" fmla="*/ 389643 w 1327674"/>
              <a:gd name="connsiteY4" fmla="*/ 952399 h 952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674" h="952399">
                <a:moveTo>
                  <a:pt x="1327674" y="0"/>
                </a:moveTo>
                <a:lnTo>
                  <a:pt x="0" y="0"/>
                </a:lnTo>
                <a:lnTo>
                  <a:pt x="0" y="634933"/>
                </a:lnTo>
                <a:lnTo>
                  <a:pt x="389643" y="634933"/>
                </a:lnTo>
                <a:lnTo>
                  <a:pt x="389643" y="952399"/>
                </a:lnTo>
              </a:path>
            </a:pathLst>
          </a:custGeom>
          <a:ln>
            <a:solidFill>
              <a:schemeClr val="bg2">
                <a:lumMod val="25000"/>
              </a:schemeClr>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39" name="TextBox 38"/>
          <p:cNvSpPr txBox="1"/>
          <p:nvPr/>
        </p:nvSpPr>
        <p:spPr>
          <a:xfrm>
            <a:off x="3550010" y="4207333"/>
            <a:ext cx="1274644" cy="461665"/>
          </a:xfrm>
          <a:prstGeom prst="rect">
            <a:avLst/>
          </a:prstGeom>
          <a:solidFill>
            <a:schemeClr val="bg1">
              <a:alpha val="59000"/>
            </a:schemeClr>
          </a:solidFill>
        </p:spPr>
        <p:txBody>
          <a:bodyPr wrap="none" rtlCol="0">
            <a:spAutoFit/>
          </a:bodyPr>
          <a:lstStyle/>
          <a:p>
            <a:r>
              <a:rPr lang="en-US" sz="2400" i="1" dirty="0" smtClean="0">
                <a:solidFill>
                  <a:prstClr val="black"/>
                </a:solidFill>
              </a:rPr>
              <a:t>Estimate</a:t>
            </a:r>
            <a:endParaRPr lang="en-US" sz="2400" i="1" dirty="0">
              <a:solidFill>
                <a:prstClr val="black"/>
              </a:solidFill>
            </a:endParaRPr>
          </a:p>
        </p:txBody>
      </p:sp>
      <p:sp>
        <p:nvSpPr>
          <p:cNvPr id="51" name="Rectangle 50"/>
          <p:cNvSpPr/>
          <p:nvPr/>
        </p:nvSpPr>
        <p:spPr>
          <a:xfrm>
            <a:off x="4341878" y="6010408"/>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2" name="Rectangle 51"/>
          <p:cNvSpPr/>
          <p:nvPr/>
        </p:nvSpPr>
        <p:spPr>
          <a:xfrm>
            <a:off x="4112138" y="5779523"/>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3" name="Rectangle 52"/>
          <p:cNvSpPr/>
          <p:nvPr/>
        </p:nvSpPr>
        <p:spPr>
          <a:xfrm>
            <a:off x="3656871" y="6010409"/>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4" name="Rectangle 53"/>
          <p:cNvSpPr/>
          <p:nvPr/>
        </p:nvSpPr>
        <p:spPr>
          <a:xfrm>
            <a:off x="4112138" y="6010411"/>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5" name="Rectangle 54"/>
          <p:cNvSpPr/>
          <p:nvPr/>
        </p:nvSpPr>
        <p:spPr>
          <a:xfrm>
            <a:off x="4112138" y="5505347"/>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6" name="Rectangle 55"/>
          <p:cNvSpPr/>
          <p:nvPr/>
        </p:nvSpPr>
        <p:spPr>
          <a:xfrm>
            <a:off x="4112138" y="5260033"/>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7" name="Rectangle 56"/>
          <p:cNvSpPr/>
          <p:nvPr/>
        </p:nvSpPr>
        <p:spPr>
          <a:xfrm>
            <a:off x="4346919" y="5750664"/>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8" name="Rectangle 57"/>
          <p:cNvSpPr/>
          <p:nvPr/>
        </p:nvSpPr>
        <p:spPr>
          <a:xfrm>
            <a:off x="3857167" y="5765094"/>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59" name="Rectangle 58"/>
          <p:cNvSpPr/>
          <p:nvPr/>
        </p:nvSpPr>
        <p:spPr>
          <a:xfrm>
            <a:off x="3857166" y="6010408"/>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0" name="Rectangle 59"/>
          <p:cNvSpPr/>
          <p:nvPr/>
        </p:nvSpPr>
        <p:spPr>
          <a:xfrm>
            <a:off x="4341878" y="5505346"/>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1" name="Rectangle 60"/>
          <p:cNvSpPr/>
          <p:nvPr/>
        </p:nvSpPr>
        <p:spPr>
          <a:xfrm>
            <a:off x="4801982" y="6024835"/>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2" name="Rectangle 61"/>
          <p:cNvSpPr/>
          <p:nvPr/>
        </p:nvSpPr>
        <p:spPr>
          <a:xfrm>
            <a:off x="3857167" y="5505347"/>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3" name="Rectangle 62"/>
          <p:cNvSpPr/>
          <p:nvPr/>
        </p:nvSpPr>
        <p:spPr>
          <a:xfrm>
            <a:off x="3651703" y="5750658"/>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4" name="Rectangle 63"/>
          <p:cNvSpPr/>
          <p:nvPr/>
        </p:nvSpPr>
        <p:spPr>
          <a:xfrm>
            <a:off x="5011665" y="6028447"/>
            <a:ext cx="115450" cy="245314"/>
          </a:xfrm>
          <a:prstGeom prst="rect">
            <a:avLst/>
          </a:prstGeom>
          <a:solidFill>
            <a:schemeClr val="bg2">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6" name="Rectangle 65"/>
          <p:cNvSpPr/>
          <p:nvPr/>
        </p:nvSpPr>
        <p:spPr>
          <a:xfrm>
            <a:off x="2630758" y="5999584"/>
            <a:ext cx="115450" cy="245314"/>
          </a:xfrm>
          <a:prstGeom prst="rect">
            <a:avLst/>
          </a:prstGeom>
          <a:solidFill>
            <a:schemeClr val="bg2">
              <a:lumMod val="2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7" name="Rectangle 66"/>
          <p:cNvSpPr/>
          <p:nvPr/>
        </p:nvSpPr>
        <p:spPr>
          <a:xfrm>
            <a:off x="4595297" y="5519774"/>
            <a:ext cx="115450" cy="245314"/>
          </a:xfrm>
          <a:prstGeom prst="rect">
            <a:avLst/>
          </a:prstGeom>
          <a:solidFill>
            <a:schemeClr val="bg2">
              <a:lumMod val="9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68" name="Rectangle 67"/>
          <p:cNvSpPr/>
          <p:nvPr/>
        </p:nvSpPr>
        <p:spPr>
          <a:xfrm>
            <a:off x="4112138" y="4988080"/>
            <a:ext cx="115450" cy="245314"/>
          </a:xfrm>
          <a:prstGeom prst="rect">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sp>
        <p:nvSpPr>
          <p:cNvPr id="9" name="Freeform 8"/>
          <p:cNvSpPr/>
          <p:nvPr/>
        </p:nvSpPr>
        <p:spPr>
          <a:xfrm>
            <a:off x="1317265" y="4769354"/>
            <a:ext cx="5455012" cy="1443080"/>
          </a:xfrm>
          <a:custGeom>
            <a:avLst/>
            <a:gdLst>
              <a:gd name="connsiteX0" fmla="*/ 0 w 5455012"/>
              <a:gd name="connsiteY0" fmla="*/ 1399789 h 1443080"/>
              <a:gd name="connsiteX1" fmla="*/ 909169 w 5455012"/>
              <a:gd name="connsiteY1" fmla="*/ 1414219 h 1443080"/>
              <a:gd name="connsiteX2" fmla="*/ 1659594 w 5455012"/>
              <a:gd name="connsiteY2" fmla="*/ 1342068 h 1443080"/>
              <a:gd name="connsiteX3" fmla="*/ 2121394 w 5455012"/>
              <a:gd name="connsiteY3" fmla="*/ 981310 h 1443080"/>
              <a:gd name="connsiteX4" fmla="*/ 2842956 w 5455012"/>
              <a:gd name="connsiteY4" fmla="*/ 50 h 1443080"/>
              <a:gd name="connsiteX5" fmla="*/ 3607813 w 5455012"/>
              <a:gd name="connsiteY5" fmla="*/ 1024601 h 1443080"/>
              <a:gd name="connsiteX6" fmla="*/ 4069612 w 5455012"/>
              <a:gd name="connsiteY6" fmla="*/ 1370928 h 1443080"/>
              <a:gd name="connsiteX7" fmla="*/ 4589137 w 5455012"/>
              <a:gd name="connsiteY7" fmla="*/ 1414219 h 1443080"/>
              <a:gd name="connsiteX8" fmla="*/ 5455012 w 5455012"/>
              <a:gd name="connsiteY8" fmla="*/ 1443080 h 1443080"/>
              <a:gd name="connsiteX9" fmla="*/ 5455012 w 5455012"/>
              <a:gd name="connsiteY9" fmla="*/ 1443080 h 1443080"/>
              <a:gd name="connsiteX10" fmla="*/ 5455012 w 5455012"/>
              <a:gd name="connsiteY10" fmla="*/ 1443080 h 144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55012" h="1443080">
                <a:moveTo>
                  <a:pt x="0" y="1399789"/>
                </a:moveTo>
                <a:cubicBezTo>
                  <a:pt x="316285" y="1411814"/>
                  <a:pt x="632570" y="1423839"/>
                  <a:pt x="909169" y="1414219"/>
                </a:cubicBezTo>
                <a:cubicBezTo>
                  <a:pt x="1185768" y="1404599"/>
                  <a:pt x="1457556" y="1414220"/>
                  <a:pt x="1659594" y="1342068"/>
                </a:cubicBezTo>
                <a:cubicBezTo>
                  <a:pt x="1861632" y="1269916"/>
                  <a:pt x="1924167" y="1204980"/>
                  <a:pt x="2121394" y="981310"/>
                </a:cubicBezTo>
                <a:cubicBezTo>
                  <a:pt x="2318621" y="757640"/>
                  <a:pt x="2595220" y="-7165"/>
                  <a:pt x="2842956" y="50"/>
                </a:cubicBezTo>
                <a:cubicBezTo>
                  <a:pt x="3090692" y="7265"/>
                  <a:pt x="3403370" y="796121"/>
                  <a:pt x="3607813" y="1024601"/>
                </a:cubicBezTo>
                <a:cubicBezTo>
                  <a:pt x="3812256" y="1253081"/>
                  <a:pt x="3906058" y="1305992"/>
                  <a:pt x="4069612" y="1370928"/>
                </a:cubicBezTo>
                <a:cubicBezTo>
                  <a:pt x="4233166" y="1435864"/>
                  <a:pt x="4358237" y="1402194"/>
                  <a:pt x="4589137" y="1414219"/>
                </a:cubicBezTo>
                <a:cubicBezTo>
                  <a:pt x="4820037" y="1426244"/>
                  <a:pt x="5455012" y="1443080"/>
                  <a:pt x="5455012" y="1443080"/>
                </a:cubicBezTo>
                <a:lnTo>
                  <a:pt x="5455012" y="1443080"/>
                </a:lnTo>
                <a:lnTo>
                  <a:pt x="5455012" y="1443080"/>
                </a:lnTo>
              </a:path>
            </a:pathLst>
          </a:custGeom>
          <a:ln w="57150" cmpd="sng">
            <a:solidFill>
              <a:srgbClr val="1E1C1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21" name="TextBox 20"/>
          <p:cNvSpPr txBox="1"/>
          <p:nvPr/>
        </p:nvSpPr>
        <p:spPr>
          <a:xfrm>
            <a:off x="5505287" y="5278071"/>
            <a:ext cx="2811134" cy="646331"/>
          </a:xfrm>
          <a:prstGeom prst="rect">
            <a:avLst/>
          </a:prstGeom>
          <a:noFill/>
        </p:spPr>
        <p:txBody>
          <a:bodyPr wrap="square" rtlCol="0">
            <a:spAutoFit/>
          </a:bodyPr>
          <a:lstStyle/>
          <a:p>
            <a:r>
              <a:rPr lang="en-US" dirty="0" smtClean="0">
                <a:solidFill>
                  <a:prstClr val="black"/>
                </a:solidFill>
              </a:rPr>
              <a:t>sampling distribution of </a:t>
            </a:r>
            <a:r>
              <a:rPr lang="en-US" b="1" dirty="0" err="1" smtClean="0">
                <a:solidFill>
                  <a:prstClr val="black"/>
                </a:solidFill>
              </a:rPr>
              <a:t>θ</a:t>
            </a:r>
            <a:r>
              <a:rPr lang="en-US" dirty="0" smtClean="0">
                <a:solidFill>
                  <a:prstClr val="black"/>
                </a:solidFill>
              </a:rPr>
              <a:t> given </a:t>
            </a:r>
            <a:r>
              <a:rPr lang="en-US" kern="0" dirty="0" err="1">
                <a:solidFill>
                  <a:srgbClr val="000000"/>
                </a:solidFill>
                <a:sym typeface="Arial"/>
              </a:rPr>
              <a:t>θ</a:t>
            </a:r>
            <a:r>
              <a:rPr lang="en-US" kern="0" dirty="0">
                <a:solidFill>
                  <a:srgbClr val="000000"/>
                </a:solidFill>
                <a:sym typeface="Arial"/>
              </a:rPr>
              <a:t> = θ</a:t>
            </a:r>
            <a:r>
              <a:rPr lang="en-US" kern="0" baseline="-25000" dirty="0">
                <a:solidFill>
                  <a:srgbClr val="000000"/>
                </a:solidFill>
                <a:sym typeface="Arial"/>
              </a:rPr>
              <a:t>0</a:t>
            </a:r>
            <a:endParaRPr lang="en-US" dirty="0">
              <a:solidFill>
                <a:prstClr val="black"/>
              </a:solidFill>
            </a:endParaRPr>
          </a:p>
        </p:txBody>
      </p:sp>
      <p:sp>
        <p:nvSpPr>
          <p:cNvPr id="29" name="TextBox 28"/>
          <p:cNvSpPr txBox="1"/>
          <p:nvPr/>
        </p:nvSpPr>
        <p:spPr>
          <a:xfrm>
            <a:off x="7768033" y="5150442"/>
            <a:ext cx="299631" cy="369332"/>
          </a:xfrm>
          <a:prstGeom prst="rect">
            <a:avLst/>
          </a:prstGeom>
          <a:noFill/>
        </p:spPr>
        <p:txBody>
          <a:bodyPr wrap="none" rtlCol="0">
            <a:spAutoFit/>
          </a:bodyPr>
          <a:lstStyle/>
          <a:p>
            <a:r>
              <a:rPr lang="en-US" dirty="0" smtClean="0">
                <a:solidFill>
                  <a:prstClr val="black"/>
                </a:solidFill>
              </a:rPr>
              <a:t>^</a:t>
            </a:r>
            <a:endParaRPr lang="en-US" dirty="0">
              <a:solidFill>
                <a:prstClr val="black"/>
              </a:solidFill>
            </a:endParaRPr>
          </a:p>
        </p:txBody>
      </p:sp>
      <p:sp>
        <p:nvSpPr>
          <p:cNvPr id="65" name="Oval 64"/>
          <p:cNvSpPr/>
          <p:nvPr/>
        </p:nvSpPr>
        <p:spPr>
          <a:xfrm>
            <a:off x="644894" y="2031782"/>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a:t>
            </a:r>
            <a:r>
              <a:rPr lang="en-US" sz="2400" kern="0" dirty="0" smtClean="0">
                <a:solidFill>
                  <a:srgbClr val="000000"/>
                </a:solidFill>
                <a:sym typeface="Arial"/>
              </a:rPr>
              <a:t> ~ </a:t>
            </a:r>
            <a:r>
              <a:rPr lang="en-US" sz="2400" i="1" kern="0" dirty="0" smtClean="0">
                <a:solidFill>
                  <a:srgbClr val="000000"/>
                </a:solidFill>
                <a:sym typeface="Arial"/>
              </a:rPr>
              <a:t>𝒩(</a:t>
            </a:r>
            <a:r>
              <a:rPr lang="en-US" sz="2400" kern="0" dirty="0" smtClean="0">
                <a:solidFill>
                  <a:srgbClr val="000000"/>
                </a:solidFill>
                <a:sym typeface="Arial"/>
              </a:rPr>
              <a:t>θ</a:t>
            </a:r>
            <a:r>
              <a:rPr lang="en-US" sz="2400" kern="0" baseline="-25000" dirty="0" smtClean="0">
                <a:solidFill>
                  <a:srgbClr val="000000"/>
                </a:solidFill>
                <a:sym typeface="Arial"/>
              </a:rPr>
              <a:t>0</a:t>
            </a:r>
            <a:r>
              <a:rPr lang="en-US" sz="2400" i="1" kern="0" dirty="0" smtClean="0">
                <a:solidFill>
                  <a:srgbClr val="000000"/>
                </a:solidFill>
                <a:sym typeface="Arial"/>
              </a:rPr>
              <a:t>x,σ</a:t>
            </a:r>
            <a:r>
              <a:rPr lang="en-US" sz="2400" i="1" kern="0" baseline="30000" dirty="0" smtClean="0">
                <a:solidFill>
                  <a:srgbClr val="000000"/>
                </a:solidFill>
                <a:sym typeface="Arial"/>
              </a:rPr>
              <a:t>2</a:t>
            </a:r>
            <a:r>
              <a:rPr lang="en-US" sz="2400" i="1" kern="0" dirty="0" smtClean="0">
                <a:solidFill>
                  <a:srgbClr val="000000"/>
                </a:solidFill>
                <a:sym typeface="Arial"/>
              </a:rPr>
              <a:t>)</a:t>
            </a:r>
            <a:endParaRPr lang="en-US" sz="2400" kern="0" dirty="0">
              <a:solidFill>
                <a:srgbClr val="000000"/>
              </a:solidFill>
              <a:sym typeface="Arial"/>
            </a:endParaRPr>
          </a:p>
        </p:txBody>
      </p:sp>
      <p:sp>
        <p:nvSpPr>
          <p:cNvPr id="69" name="Title 1"/>
          <p:cNvSpPr>
            <a:spLocks noGrp="1"/>
          </p:cNvSpPr>
          <p:nvPr>
            <p:ph type="title"/>
          </p:nvPr>
        </p:nvSpPr>
        <p:spPr>
          <a:xfrm>
            <a:off x="0" y="0"/>
            <a:ext cx="4746746" cy="1143000"/>
          </a:xfrm>
        </p:spPr>
        <p:txBody>
          <a:bodyPr>
            <a:normAutofit fontScale="90000"/>
          </a:bodyPr>
          <a:lstStyle/>
          <a:p>
            <a:r>
              <a:rPr lang="en-US" sz="4000" dirty="0" smtClean="0"/>
              <a:t>What if the “real world” were actually our model with </a:t>
            </a:r>
            <a:r>
              <a:rPr lang="en-US" sz="4000" kern="0" dirty="0" err="1" smtClean="0">
                <a:solidFill>
                  <a:srgbClr val="000000"/>
                </a:solidFill>
                <a:sym typeface="Arial"/>
              </a:rPr>
              <a:t>θ</a:t>
            </a:r>
            <a:r>
              <a:rPr lang="en-US" sz="4000" kern="0" dirty="0" smtClean="0">
                <a:solidFill>
                  <a:srgbClr val="000000"/>
                </a:solidFill>
                <a:sym typeface="Arial"/>
              </a:rPr>
              <a:t> = θ</a:t>
            </a:r>
            <a:r>
              <a:rPr lang="en-US" sz="4000" kern="0" baseline="-25000" dirty="0" smtClean="0">
                <a:solidFill>
                  <a:srgbClr val="000000"/>
                </a:solidFill>
                <a:sym typeface="Arial"/>
              </a:rPr>
              <a:t>0</a:t>
            </a:r>
            <a:r>
              <a:rPr lang="en-US" sz="4000" dirty="0" smtClean="0"/>
              <a:t>?</a:t>
            </a:r>
            <a:endParaRPr lang="en-US" sz="4000" dirty="0"/>
          </a:p>
        </p:txBody>
      </p:sp>
    </p:spTree>
    <p:extLst>
      <p:ext uri="{BB962C8B-B14F-4D97-AF65-F5344CB8AC3E}">
        <p14:creationId xmlns:p14="http://schemas.microsoft.com/office/powerpoint/2010/main" val="84152269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974077" y="1981978"/>
            <a:ext cx="1151790" cy="646331"/>
          </a:xfrm>
          <a:prstGeom prst="rect">
            <a:avLst/>
          </a:prstGeom>
          <a:noFill/>
        </p:spPr>
        <p:txBody>
          <a:bodyPr wrap="none" rtlCol="0">
            <a:spAutoFit/>
          </a:bodyPr>
          <a:lstStyle/>
          <a:p>
            <a:pPr algn="ctr"/>
            <a:r>
              <a:rPr lang="en-US" b="1" smtClean="0">
                <a:solidFill>
                  <a:prstClr val="black"/>
                </a:solidFill>
              </a:rPr>
              <a:t>Observed </a:t>
            </a:r>
          </a:p>
          <a:p>
            <a:pPr algn="ctr"/>
            <a:r>
              <a:rPr lang="en-US" b="1" dirty="0" smtClean="0">
                <a:solidFill>
                  <a:prstClr val="black"/>
                </a:solidFill>
              </a:rPr>
              <a:t>Data</a:t>
            </a:r>
            <a:endParaRPr lang="en-US" b="1" i="1" dirty="0">
              <a:solidFill>
                <a:prstClr val="black"/>
              </a:solidFill>
            </a:endParaRPr>
          </a:p>
        </p:txBody>
      </p:sp>
      <p:graphicFrame>
        <p:nvGraphicFramePr>
          <p:cNvPr id="18" name="Table 17"/>
          <p:cNvGraphicFramePr>
            <a:graphicFrameLocks noGrp="1"/>
          </p:cNvGraphicFramePr>
          <p:nvPr>
            <p:extLst/>
          </p:nvPr>
        </p:nvGraphicFramePr>
        <p:xfrm>
          <a:off x="6613533" y="1590923"/>
          <a:ext cx="1381126" cy="183380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noFill/>
                  </a:tcPr>
                </a:tc>
                <a:tc>
                  <a:txBody>
                    <a:bodyPr/>
                    <a:lstStyle/>
                    <a:p>
                      <a:pPr algn="ctr"/>
                      <a:r>
                        <a:rPr lang="en-US" dirty="0" smtClean="0"/>
                        <a:t>y</a:t>
                      </a:r>
                      <a:endParaRPr lang="en-US" dirty="0"/>
                    </a:p>
                  </a:txBody>
                  <a:tcPr marL="45720" marR="45720" anchor="ctr">
                    <a:noFill/>
                  </a:tcPr>
                </a:tc>
              </a:tr>
              <a:tr h="229722">
                <a:tc>
                  <a:txBody>
                    <a:bodyPr/>
                    <a:lstStyle/>
                    <a:p>
                      <a:pPr algn="ctr"/>
                      <a:r>
                        <a:rPr lang="en-US" dirty="0" smtClean="0"/>
                        <a:t>0.12</a:t>
                      </a:r>
                      <a:endParaRPr lang="en-US" dirty="0"/>
                    </a:p>
                  </a:txBody>
                  <a:tcPr marL="45720" marR="45720" anchor="ctr">
                    <a:noFill/>
                  </a:tcPr>
                </a:tc>
                <a:tc>
                  <a:txBody>
                    <a:bodyPr/>
                    <a:lstStyle/>
                    <a:p>
                      <a:pPr algn="ctr"/>
                      <a:r>
                        <a:rPr lang="en-US" dirty="0" smtClean="0"/>
                        <a:t>12</a:t>
                      </a:r>
                      <a:endParaRPr lang="en-US" dirty="0"/>
                    </a:p>
                  </a:txBody>
                  <a:tcPr marL="45720" marR="45720" anchor="ctr">
                    <a:noFill/>
                  </a:tcPr>
                </a:tc>
              </a:tr>
              <a:tr h="645086">
                <a:tc>
                  <a:txBody>
                    <a:bodyPr/>
                    <a:lstStyle/>
                    <a:p>
                      <a:pPr algn="ctr"/>
                      <a:r>
                        <a:rPr lang="en-US" dirty="0" smtClean="0"/>
                        <a:t>…</a:t>
                      </a:r>
                      <a:endParaRPr lang="en-US" dirty="0"/>
                    </a:p>
                  </a:txBody>
                  <a:tcPr marL="45720" marR="45720" anchor="ctr">
                    <a:noFill/>
                  </a:tcPr>
                </a:tc>
                <a:tc>
                  <a:txBody>
                    <a:bodyPr/>
                    <a:lstStyle/>
                    <a:p>
                      <a:pPr algn="ctr"/>
                      <a:r>
                        <a:rPr lang="en-US" dirty="0" smtClean="0"/>
                        <a:t>…</a:t>
                      </a:r>
                      <a:endParaRPr lang="en-US" dirty="0"/>
                    </a:p>
                  </a:txBody>
                  <a:tcPr marL="45720" marR="45720" anchor="ctr">
                    <a:noFill/>
                  </a:tcPr>
                </a:tc>
              </a:tr>
              <a:tr h="229722">
                <a:tc>
                  <a:txBody>
                    <a:bodyPr/>
                    <a:lstStyle/>
                    <a:p>
                      <a:pPr algn="ctr"/>
                      <a:r>
                        <a:rPr lang="en-US" dirty="0" smtClean="0"/>
                        <a:t>19</a:t>
                      </a:r>
                      <a:endParaRPr lang="en-US" dirty="0"/>
                    </a:p>
                  </a:txBody>
                  <a:tcPr marL="45720" marR="45720" anchor="ctr">
                    <a:noFill/>
                  </a:tcPr>
                </a:tc>
                <a:tc>
                  <a:txBody>
                    <a:bodyPr/>
                    <a:lstStyle/>
                    <a:p>
                      <a:pPr algn="ctr"/>
                      <a:r>
                        <a:rPr lang="en-US" dirty="0" smtClean="0"/>
                        <a:t>1435</a:t>
                      </a:r>
                      <a:endParaRPr lang="en-US" dirty="0"/>
                    </a:p>
                  </a:txBody>
                  <a:tcPr marL="45720" marR="45720" anchor="ctr">
                    <a:noFill/>
                  </a:tcPr>
                </a:tc>
              </a:tr>
              <a:tr h="229722">
                <a:tc>
                  <a:txBody>
                    <a:bodyPr/>
                    <a:lstStyle/>
                    <a:p>
                      <a:pPr algn="ctr"/>
                      <a:r>
                        <a:rPr lang="en-US" dirty="0" smtClean="0"/>
                        <a:t>0.2</a:t>
                      </a:r>
                      <a:endParaRPr lang="en-US" dirty="0"/>
                    </a:p>
                  </a:txBody>
                  <a:tcPr marL="45720" marR="45720" anchor="ctr">
                    <a:noFill/>
                  </a:tcPr>
                </a:tc>
                <a:tc>
                  <a:txBody>
                    <a:bodyPr/>
                    <a:lstStyle/>
                    <a:p>
                      <a:pPr algn="ctr"/>
                      <a:r>
                        <a:rPr lang="en-US" dirty="0" smtClean="0"/>
                        <a:t>13</a:t>
                      </a:r>
                      <a:endParaRPr lang="en-US" dirty="0"/>
                    </a:p>
                  </a:txBody>
                  <a:tcPr marL="45720" marR="45720" anchor="ctr">
                    <a:noFill/>
                  </a:tcPr>
                </a:tc>
              </a:tr>
            </a:tbl>
          </a:graphicData>
        </a:graphic>
      </p:graphicFrame>
      <p:cxnSp>
        <p:nvCxnSpPr>
          <p:cNvPr id="22" name="Straight Arrow Connector 21"/>
          <p:cNvCxnSpPr/>
          <p:nvPr/>
        </p:nvCxnSpPr>
        <p:spPr>
          <a:xfrm>
            <a:off x="57396" y="3342732"/>
            <a:ext cx="5887950" cy="57721"/>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3007169" y="3424729"/>
            <a:ext cx="375424" cy="523220"/>
          </a:xfrm>
          <a:prstGeom prst="rect">
            <a:avLst/>
          </a:prstGeom>
          <a:noFill/>
        </p:spPr>
        <p:txBody>
          <a:bodyPr wrap="none" rtlCol="0">
            <a:spAutoFit/>
          </a:bodyPr>
          <a:lstStyle/>
          <a:p>
            <a:r>
              <a:rPr lang="en-US" sz="2800" dirty="0" err="1" smtClean="0">
                <a:solidFill>
                  <a:prstClr val="black"/>
                </a:solidFill>
              </a:rPr>
              <a:t>θ</a:t>
            </a:r>
            <a:endParaRPr lang="en-US" sz="2800" dirty="0">
              <a:solidFill>
                <a:prstClr val="black"/>
              </a:solidFill>
            </a:endParaRPr>
          </a:p>
        </p:txBody>
      </p:sp>
      <p:sp>
        <p:nvSpPr>
          <p:cNvPr id="24" name="TextBox 23"/>
          <p:cNvSpPr txBox="1"/>
          <p:nvPr/>
        </p:nvSpPr>
        <p:spPr>
          <a:xfrm>
            <a:off x="3036031" y="3327319"/>
            <a:ext cx="299631" cy="369332"/>
          </a:xfrm>
          <a:prstGeom prst="rect">
            <a:avLst/>
          </a:prstGeom>
          <a:noFill/>
        </p:spPr>
        <p:txBody>
          <a:bodyPr wrap="none" rtlCol="0">
            <a:spAutoFit/>
          </a:bodyPr>
          <a:lstStyle/>
          <a:p>
            <a:r>
              <a:rPr lang="en-US" dirty="0" smtClean="0">
                <a:solidFill>
                  <a:prstClr val="black"/>
                </a:solidFill>
              </a:rPr>
              <a:t>^</a:t>
            </a:r>
          </a:p>
        </p:txBody>
      </p:sp>
      <p:sp>
        <p:nvSpPr>
          <p:cNvPr id="9" name="Freeform 8"/>
          <p:cNvSpPr/>
          <p:nvPr/>
        </p:nvSpPr>
        <p:spPr>
          <a:xfrm>
            <a:off x="392984" y="1856362"/>
            <a:ext cx="5455012" cy="1443080"/>
          </a:xfrm>
          <a:custGeom>
            <a:avLst/>
            <a:gdLst>
              <a:gd name="connsiteX0" fmla="*/ 0 w 5455012"/>
              <a:gd name="connsiteY0" fmla="*/ 1399789 h 1443080"/>
              <a:gd name="connsiteX1" fmla="*/ 909169 w 5455012"/>
              <a:gd name="connsiteY1" fmla="*/ 1414219 h 1443080"/>
              <a:gd name="connsiteX2" fmla="*/ 1659594 w 5455012"/>
              <a:gd name="connsiteY2" fmla="*/ 1342068 h 1443080"/>
              <a:gd name="connsiteX3" fmla="*/ 2121394 w 5455012"/>
              <a:gd name="connsiteY3" fmla="*/ 981310 h 1443080"/>
              <a:gd name="connsiteX4" fmla="*/ 2842956 w 5455012"/>
              <a:gd name="connsiteY4" fmla="*/ 50 h 1443080"/>
              <a:gd name="connsiteX5" fmla="*/ 3607813 w 5455012"/>
              <a:gd name="connsiteY5" fmla="*/ 1024601 h 1443080"/>
              <a:gd name="connsiteX6" fmla="*/ 4069612 w 5455012"/>
              <a:gd name="connsiteY6" fmla="*/ 1370928 h 1443080"/>
              <a:gd name="connsiteX7" fmla="*/ 4589137 w 5455012"/>
              <a:gd name="connsiteY7" fmla="*/ 1414219 h 1443080"/>
              <a:gd name="connsiteX8" fmla="*/ 5455012 w 5455012"/>
              <a:gd name="connsiteY8" fmla="*/ 1443080 h 1443080"/>
              <a:gd name="connsiteX9" fmla="*/ 5455012 w 5455012"/>
              <a:gd name="connsiteY9" fmla="*/ 1443080 h 1443080"/>
              <a:gd name="connsiteX10" fmla="*/ 5455012 w 5455012"/>
              <a:gd name="connsiteY10" fmla="*/ 1443080 h 144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55012" h="1443080">
                <a:moveTo>
                  <a:pt x="0" y="1399789"/>
                </a:moveTo>
                <a:cubicBezTo>
                  <a:pt x="316285" y="1411814"/>
                  <a:pt x="632570" y="1423839"/>
                  <a:pt x="909169" y="1414219"/>
                </a:cubicBezTo>
                <a:cubicBezTo>
                  <a:pt x="1185768" y="1404599"/>
                  <a:pt x="1457556" y="1414220"/>
                  <a:pt x="1659594" y="1342068"/>
                </a:cubicBezTo>
                <a:cubicBezTo>
                  <a:pt x="1861632" y="1269916"/>
                  <a:pt x="1924167" y="1204980"/>
                  <a:pt x="2121394" y="981310"/>
                </a:cubicBezTo>
                <a:cubicBezTo>
                  <a:pt x="2318621" y="757640"/>
                  <a:pt x="2595220" y="-7165"/>
                  <a:pt x="2842956" y="50"/>
                </a:cubicBezTo>
                <a:cubicBezTo>
                  <a:pt x="3090692" y="7265"/>
                  <a:pt x="3403370" y="796121"/>
                  <a:pt x="3607813" y="1024601"/>
                </a:cubicBezTo>
                <a:cubicBezTo>
                  <a:pt x="3812256" y="1253081"/>
                  <a:pt x="3906058" y="1305992"/>
                  <a:pt x="4069612" y="1370928"/>
                </a:cubicBezTo>
                <a:cubicBezTo>
                  <a:pt x="4233166" y="1435864"/>
                  <a:pt x="4358237" y="1402194"/>
                  <a:pt x="4589137" y="1414219"/>
                </a:cubicBezTo>
                <a:cubicBezTo>
                  <a:pt x="4820037" y="1426244"/>
                  <a:pt x="5455012" y="1443080"/>
                  <a:pt x="5455012" y="1443080"/>
                </a:cubicBezTo>
                <a:lnTo>
                  <a:pt x="5455012" y="1443080"/>
                </a:lnTo>
                <a:lnTo>
                  <a:pt x="5455012" y="1443080"/>
                </a:lnTo>
              </a:path>
            </a:pathLst>
          </a:custGeom>
          <a:ln w="57150" cmpd="sng">
            <a:solidFill>
              <a:srgbClr val="1E1C1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
        <p:nvSpPr>
          <p:cNvPr id="21" name="TextBox 20"/>
          <p:cNvSpPr txBox="1"/>
          <p:nvPr/>
        </p:nvSpPr>
        <p:spPr>
          <a:xfrm>
            <a:off x="190237" y="2237450"/>
            <a:ext cx="2811134" cy="646331"/>
          </a:xfrm>
          <a:prstGeom prst="rect">
            <a:avLst/>
          </a:prstGeom>
          <a:noFill/>
        </p:spPr>
        <p:txBody>
          <a:bodyPr wrap="square" rtlCol="0">
            <a:spAutoFit/>
          </a:bodyPr>
          <a:lstStyle/>
          <a:p>
            <a:r>
              <a:rPr lang="en-US" dirty="0" smtClean="0">
                <a:solidFill>
                  <a:prstClr val="black"/>
                </a:solidFill>
              </a:rPr>
              <a:t>sampling distribution of </a:t>
            </a:r>
            <a:r>
              <a:rPr lang="en-US" b="1" dirty="0" err="1" smtClean="0">
                <a:solidFill>
                  <a:prstClr val="black"/>
                </a:solidFill>
              </a:rPr>
              <a:t>θ</a:t>
            </a:r>
            <a:r>
              <a:rPr lang="en-US" dirty="0" smtClean="0">
                <a:solidFill>
                  <a:prstClr val="black"/>
                </a:solidFill>
              </a:rPr>
              <a:t> given </a:t>
            </a:r>
            <a:r>
              <a:rPr lang="en-US" kern="0" dirty="0" err="1">
                <a:solidFill>
                  <a:srgbClr val="000000"/>
                </a:solidFill>
                <a:sym typeface="Arial"/>
              </a:rPr>
              <a:t>θ</a:t>
            </a:r>
            <a:r>
              <a:rPr lang="en-US" kern="0" dirty="0">
                <a:solidFill>
                  <a:srgbClr val="000000"/>
                </a:solidFill>
                <a:sym typeface="Arial"/>
              </a:rPr>
              <a:t> = θ</a:t>
            </a:r>
            <a:r>
              <a:rPr lang="en-US" kern="0" baseline="-25000" dirty="0">
                <a:solidFill>
                  <a:srgbClr val="000000"/>
                </a:solidFill>
                <a:sym typeface="Arial"/>
              </a:rPr>
              <a:t>0</a:t>
            </a:r>
            <a:endParaRPr lang="en-US" dirty="0">
              <a:solidFill>
                <a:prstClr val="black"/>
              </a:solidFill>
            </a:endParaRPr>
          </a:p>
        </p:txBody>
      </p:sp>
      <p:sp>
        <p:nvSpPr>
          <p:cNvPr id="69" name="Title 1"/>
          <p:cNvSpPr>
            <a:spLocks noGrp="1"/>
          </p:cNvSpPr>
          <p:nvPr>
            <p:ph type="title"/>
          </p:nvPr>
        </p:nvSpPr>
        <p:spPr>
          <a:xfrm>
            <a:off x="0" y="0"/>
            <a:ext cx="8686800" cy="1143000"/>
          </a:xfrm>
        </p:spPr>
        <p:txBody>
          <a:bodyPr>
            <a:normAutofit fontScale="90000"/>
          </a:bodyPr>
          <a:lstStyle/>
          <a:p>
            <a:r>
              <a:rPr lang="en-US" sz="4000" dirty="0" smtClean="0"/>
              <a:t>How likely is our estimate if </a:t>
            </a:r>
            <a:r>
              <a:rPr lang="en-US" sz="4000" kern="0" dirty="0" err="1">
                <a:solidFill>
                  <a:srgbClr val="000000"/>
                </a:solidFill>
                <a:sym typeface="Arial"/>
              </a:rPr>
              <a:t>θ</a:t>
            </a:r>
            <a:r>
              <a:rPr lang="en-US" sz="4000" kern="0" dirty="0">
                <a:solidFill>
                  <a:srgbClr val="000000"/>
                </a:solidFill>
                <a:sym typeface="Arial"/>
              </a:rPr>
              <a:t> = </a:t>
            </a:r>
            <a:r>
              <a:rPr lang="en-US" sz="4000" kern="0" dirty="0" smtClean="0">
                <a:solidFill>
                  <a:srgbClr val="000000"/>
                </a:solidFill>
                <a:sym typeface="Arial"/>
              </a:rPr>
              <a:t>θ</a:t>
            </a:r>
            <a:r>
              <a:rPr lang="en-US" sz="4000" kern="0" baseline="-25000" dirty="0" smtClean="0">
                <a:solidFill>
                  <a:srgbClr val="000000"/>
                </a:solidFill>
                <a:sym typeface="Arial"/>
              </a:rPr>
              <a:t>0</a:t>
            </a:r>
            <a:r>
              <a:rPr lang="en-US" sz="4000" dirty="0" smtClean="0">
                <a:sym typeface="Arial"/>
              </a:rPr>
              <a:t> in the “real world”?</a:t>
            </a:r>
            <a:endParaRPr lang="en-US" sz="4000" dirty="0"/>
          </a:p>
        </p:txBody>
      </p:sp>
      <p:pic>
        <p:nvPicPr>
          <p:cNvPr id="4" name="Picture 3"/>
          <p:cNvPicPr>
            <a:picLocks noChangeAspect="1"/>
          </p:cNvPicPr>
          <p:nvPr/>
        </p:nvPicPr>
        <p:blipFill rotWithShape="1">
          <a:blip r:embed="rId3"/>
          <a:srcRect l="60227"/>
          <a:stretch/>
        </p:blipFill>
        <p:spPr>
          <a:xfrm>
            <a:off x="3674529" y="1838353"/>
            <a:ext cx="2202329" cy="1562100"/>
          </a:xfrm>
          <a:prstGeom prst="rect">
            <a:avLst/>
          </a:prstGeom>
        </p:spPr>
      </p:pic>
      <p:sp>
        <p:nvSpPr>
          <p:cNvPr id="66" name="Rectangle 65"/>
          <p:cNvSpPr/>
          <p:nvPr/>
        </p:nvSpPr>
        <p:spPr>
          <a:xfrm>
            <a:off x="3627898" y="3115786"/>
            <a:ext cx="115450" cy="245314"/>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EEECE1">
                  <a:lumMod val="90000"/>
                </a:srgbClr>
              </a:solidFill>
            </a:endParaRPr>
          </a:p>
        </p:txBody>
      </p:sp>
      <p:cxnSp>
        <p:nvCxnSpPr>
          <p:cNvPr id="10" name="Elbow Connector 9"/>
          <p:cNvCxnSpPr>
            <a:endCxn id="66" idx="0"/>
          </p:cNvCxnSpPr>
          <p:nvPr/>
        </p:nvCxnSpPr>
        <p:spPr>
          <a:xfrm rot="10800000" flipV="1">
            <a:off x="3685624" y="2043904"/>
            <a:ext cx="2822753" cy="1071882"/>
          </a:xfrm>
          <a:prstGeom prst="bentConnector2">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4619983" y="1557963"/>
            <a:ext cx="1274644" cy="461665"/>
          </a:xfrm>
          <a:prstGeom prst="rect">
            <a:avLst/>
          </a:prstGeom>
          <a:solidFill>
            <a:schemeClr val="bg1">
              <a:alpha val="59000"/>
            </a:schemeClr>
          </a:solidFill>
        </p:spPr>
        <p:txBody>
          <a:bodyPr wrap="none" rtlCol="0">
            <a:spAutoFit/>
          </a:bodyPr>
          <a:lstStyle/>
          <a:p>
            <a:r>
              <a:rPr lang="en-US" sz="2400" i="1" dirty="0" smtClean="0">
                <a:solidFill>
                  <a:prstClr val="black"/>
                </a:solidFill>
              </a:rPr>
              <a:t>Estimate</a:t>
            </a:r>
            <a:endParaRPr lang="en-US" sz="2400" i="1" dirty="0">
              <a:solidFill>
                <a:prstClr val="black"/>
              </a:solidFill>
            </a:endParaRPr>
          </a:p>
        </p:txBody>
      </p:sp>
      <p:sp>
        <p:nvSpPr>
          <p:cNvPr id="71" name="Rectangle 70"/>
          <p:cNvSpPr/>
          <p:nvPr/>
        </p:nvSpPr>
        <p:spPr>
          <a:xfrm>
            <a:off x="4816034" y="3811870"/>
            <a:ext cx="3218966" cy="923330"/>
          </a:xfrm>
          <a:prstGeom prst="rect">
            <a:avLst/>
          </a:prstGeom>
        </p:spPr>
        <p:txBody>
          <a:bodyPr wrap="square">
            <a:spAutoFit/>
          </a:bodyPr>
          <a:lstStyle/>
          <a:p>
            <a:pPr algn="ctr"/>
            <a:r>
              <a:rPr lang="en-US" dirty="0" smtClean="0">
                <a:solidFill>
                  <a:prstClr val="black"/>
                </a:solidFill>
              </a:rPr>
              <a:t>P-value: Probability of seeing an estimate of that size or more extreme given the null model</a:t>
            </a:r>
            <a:endParaRPr lang="en-US" dirty="0">
              <a:solidFill>
                <a:prstClr val="black"/>
              </a:solidFill>
            </a:endParaRPr>
          </a:p>
        </p:txBody>
      </p:sp>
      <p:sp>
        <p:nvSpPr>
          <p:cNvPr id="72" name="Freeform 71"/>
          <p:cNvSpPr/>
          <p:nvPr/>
        </p:nvSpPr>
        <p:spPr>
          <a:xfrm rot="12610232">
            <a:off x="4147077" y="3758082"/>
            <a:ext cx="758615" cy="107577"/>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prstClr val="black"/>
              </a:solidFill>
            </a:endParaRPr>
          </a:p>
        </p:txBody>
      </p:sp>
      <p:sp>
        <p:nvSpPr>
          <p:cNvPr id="73" name="Rectangle 72"/>
          <p:cNvSpPr/>
          <p:nvPr/>
        </p:nvSpPr>
        <p:spPr>
          <a:xfrm>
            <a:off x="1915634" y="5146617"/>
            <a:ext cx="5720118" cy="1569660"/>
          </a:xfrm>
          <a:prstGeom prst="rect">
            <a:avLst/>
          </a:prstGeom>
        </p:spPr>
        <p:txBody>
          <a:bodyPr wrap="square">
            <a:spAutoFit/>
          </a:bodyPr>
          <a:lstStyle/>
          <a:p>
            <a:pPr algn="ctr"/>
            <a:r>
              <a:rPr lang="en-US" sz="2400" dirty="0" smtClean="0">
                <a:solidFill>
                  <a:prstClr val="black"/>
                </a:solidFill>
              </a:rPr>
              <a:t>The p-value (like the confidence interval) only captures the effect of random sampling variation, not the effects of bias in sampling, misspecification of the model, etc.</a:t>
            </a:r>
            <a:endParaRPr lang="en-US" sz="2400" dirty="0">
              <a:solidFill>
                <a:prstClr val="black"/>
              </a:solidFill>
            </a:endParaRPr>
          </a:p>
        </p:txBody>
      </p:sp>
    </p:spTree>
    <p:extLst>
      <p:ext uri="{BB962C8B-B14F-4D97-AF65-F5344CB8AC3E}">
        <p14:creationId xmlns:p14="http://schemas.microsoft.com/office/powerpoint/2010/main" val="223583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39" grpId="0" animBg="1"/>
      <p:bldP spid="71" grpId="0"/>
      <p:bldP spid="72" grpId="0" animBg="1"/>
      <p:bldP spid="7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hypothesis testing.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42" y="0"/>
            <a:ext cx="9217742" cy="6858000"/>
          </a:xfrm>
          <a:prstGeom prst="rect">
            <a:avLst/>
          </a:prstGeom>
        </p:spPr>
      </p:pic>
      <p:sp>
        <p:nvSpPr>
          <p:cNvPr id="3" name="TextBox 2"/>
          <p:cNvSpPr txBox="1"/>
          <p:nvPr/>
        </p:nvSpPr>
        <p:spPr>
          <a:xfrm>
            <a:off x="6437376" y="5504688"/>
            <a:ext cx="1901952" cy="9541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noAutofit/>
          </a:bodyPr>
          <a:lstStyle/>
          <a:p>
            <a:pPr algn="ctr"/>
            <a:r>
              <a:rPr lang="en-US" sz="2800" dirty="0" smtClean="0">
                <a:solidFill>
                  <a:prstClr val="white"/>
                </a:solidFill>
                <a:ea typeface="Calibri" charset="0"/>
                <a:cs typeface="Calibri" charset="0"/>
              </a:rPr>
              <a:t>False positive</a:t>
            </a:r>
            <a:endParaRPr lang="en-US" sz="2800" dirty="0">
              <a:solidFill>
                <a:prstClr val="white"/>
              </a:solidFill>
              <a:ea typeface="Calibri" charset="0"/>
              <a:cs typeface="Calibri" charset="0"/>
            </a:endParaRPr>
          </a:p>
        </p:txBody>
      </p:sp>
      <p:sp>
        <p:nvSpPr>
          <p:cNvPr id="5" name="TextBox 4"/>
          <p:cNvSpPr txBox="1"/>
          <p:nvPr/>
        </p:nvSpPr>
        <p:spPr>
          <a:xfrm>
            <a:off x="1532606" y="5284159"/>
            <a:ext cx="2316480" cy="79857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nchor="ctr">
            <a:noAutofit/>
          </a:bodyPr>
          <a:lstStyle/>
          <a:p>
            <a:pPr algn="ctr"/>
            <a:r>
              <a:rPr lang="en-US" sz="2800" smtClean="0">
                <a:solidFill>
                  <a:prstClr val="white"/>
                </a:solidFill>
                <a:ea typeface="Calibri" charset="0"/>
                <a:cs typeface="Calibri" charset="0"/>
              </a:rPr>
              <a:t>False negative</a:t>
            </a:r>
            <a:endParaRPr lang="en-US" sz="2800" dirty="0" smtClean="0">
              <a:solidFill>
                <a:prstClr val="white"/>
              </a:solidFill>
              <a:ea typeface="Calibri" charset="0"/>
              <a:cs typeface="Calibri" charset="0"/>
            </a:endParaRPr>
          </a:p>
        </p:txBody>
      </p:sp>
      <p:sp>
        <p:nvSpPr>
          <p:cNvPr id="4" name="Oval 3"/>
          <p:cNvSpPr/>
          <p:nvPr/>
        </p:nvSpPr>
        <p:spPr>
          <a:xfrm>
            <a:off x="4957590" y="4362680"/>
            <a:ext cx="110169" cy="110168"/>
          </a:xfrm>
          <a:prstGeom prst="ellipse">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prstClr val="white"/>
              </a:solidFill>
            </a:endParaRPr>
          </a:p>
        </p:txBody>
      </p:sp>
      <p:cxnSp>
        <p:nvCxnSpPr>
          <p:cNvPr id="8" name="Straight Arrow Connector 7"/>
          <p:cNvCxnSpPr/>
          <p:nvPr/>
        </p:nvCxnSpPr>
        <p:spPr>
          <a:xfrm flipV="1">
            <a:off x="3335627" y="4401317"/>
            <a:ext cx="1645920" cy="0"/>
          </a:xfrm>
          <a:prstGeom prst="straightConnector1">
            <a:avLst/>
          </a:prstGeom>
          <a:ln w="38100">
            <a:solidFill>
              <a:srgbClr val="FF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3148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Shape 444"/>
          <p:cNvSpPr txBox="1">
            <a:spLocks noGrp="1"/>
          </p:cNvSpPr>
          <p:nvPr>
            <p:ph type="title"/>
          </p:nvPr>
        </p:nvSpPr>
        <p:spPr>
          <a:xfrm>
            <a:off x="0" y="0"/>
            <a:ext cx="9144000" cy="1143000"/>
          </a:xfrm>
          <a:prstGeom prst="rect">
            <a:avLst/>
          </a:prstGeom>
          <a:noFill/>
          <a:ln>
            <a:noFill/>
          </a:ln>
        </p:spPr>
        <p:txBody>
          <a:bodyPr lIns="91425" tIns="45700" rIns="91425" bIns="45700" anchor="t" anchorCtr="0">
            <a:noAutofit/>
          </a:bodyPr>
          <a:lstStyle/>
          <a:p>
            <a:pPr marL="0" marR="0" lvl="0" indent="0" algn="l" rtl="0">
              <a:spcBef>
                <a:spcPts val="0"/>
              </a:spcBef>
              <a:buClr>
                <a:schemeClr val="dk1"/>
              </a:buClr>
              <a:buSzPct val="25000"/>
              <a:buFont typeface="Calibri"/>
              <a:buNone/>
            </a:pPr>
            <a:r>
              <a:rPr lang="en-US" sz="3959" b="0" i="0" u="none" strike="noStrike" cap="none" dirty="0" smtClean="0">
                <a:solidFill>
                  <a:schemeClr val="dk1"/>
                </a:solidFill>
                <a:latin typeface="Calibri"/>
                <a:ea typeface="Calibri"/>
                <a:cs typeface="Calibri"/>
                <a:sym typeface="Calibri"/>
              </a:rPr>
              <a:t>P-value, Power, Sample size</a:t>
            </a:r>
            <a:endParaRPr lang="en" sz="3959" b="0" i="0" u="none" strike="noStrike" cap="none" dirty="0">
              <a:solidFill>
                <a:schemeClr val="dk1"/>
              </a:solidFill>
              <a:latin typeface="Calibri"/>
              <a:ea typeface="Calibri"/>
              <a:cs typeface="Calibri"/>
              <a:sym typeface="Calibri"/>
            </a:endParaRPr>
          </a:p>
        </p:txBody>
      </p:sp>
      <p:sp>
        <p:nvSpPr>
          <p:cNvPr id="445" name="Shape 445"/>
          <p:cNvSpPr/>
          <p:nvPr/>
        </p:nvSpPr>
        <p:spPr>
          <a:xfrm>
            <a:off x="0" y="6583402"/>
            <a:ext cx="9144000" cy="27699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 sz="1200">
                <a:solidFill>
                  <a:schemeClr val="dk1"/>
                </a:solidFill>
                <a:latin typeface="Calibri"/>
                <a:ea typeface="Calibri"/>
                <a:cs typeface="Calibri"/>
                <a:sym typeface="Calibri"/>
              </a:rPr>
              <a:t>Zimmerman N. A Computational Approach to Identification and Comparison of Cell Subsets in Flow Cytometry Data. Stanford University; 2011.</a:t>
            </a:r>
          </a:p>
        </p:txBody>
      </p:sp>
      <p:pic>
        <p:nvPicPr>
          <p:cNvPr id="446" name="Shape 446" descr="C:\Users\nigam\Dropbox\BIOMEDIN 215\Lecture-3\figures\IncreasingNEffectonPvalues.jpg"/>
          <p:cNvPicPr preferRelativeResize="0"/>
          <p:nvPr/>
        </p:nvPicPr>
        <p:blipFill rotWithShape="1">
          <a:blip r:embed="rId3">
            <a:alphaModFix/>
            <a:extLst>
              <a:ext uri="{28A0092B-C50C-407E-A947-70E740481C1C}">
                <a14:useLocalDpi xmlns:a14="http://schemas.microsoft.com/office/drawing/2010/main"/>
              </a:ext>
            </a:extLst>
          </a:blip>
          <a:srcRect/>
          <a:stretch/>
        </p:blipFill>
        <p:spPr>
          <a:xfrm>
            <a:off x="19969" y="687902"/>
            <a:ext cx="4177862" cy="4467431"/>
          </a:xfrm>
          <a:prstGeom prst="rect">
            <a:avLst/>
          </a:prstGeom>
          <a:noFill/>
          <a:ln>
            <a:noFill/>
          </a:ln>
          <a:effectLst>
            <a:outerShdw blurRad="292100" dist="139700" dir="2700000" algn="tl" rotWithShape="0">
              <a:srgbClr val="333333">
                <a:alpha val="64705"/>
              </a:srgbClr>
            </a:outerShdw>
          </a:effectLst>
        </p:spPr>
      </p:pic>
      <p:pic>
        <p:nvPicPr>
          <p:cNvPr id="447" name="Shape 447" descr="C:\Users\nigam\Dropbox\BIOMEDIN 215\Lecture-3\figures\IncreasingNEffectonPvalues.jpg"/>
          <p:cNvPicPr preferRelativeResize="0"/>
          <p:nvPr/>
        </p:nvPicPr>
        <p:blipFill rotWithShape="1">
          <a:blip r:embed="rId4">
            <a:alphaModFix/>
            <a:extLst>
              <a:ext uri="{28A0092B-C50C-407E-A947-70E740481C1C}">
                <a14:useLocalDpi xmlns:a14="http://schemas.microsoft.com/office/drawing/2010/main"/>
              </a:ext>
            </a:extLst>
          </a:blip>
          <a:srcRect/>
          <a:stretch/>
        </p:blipFill>
        <p:spPr>
          <a:xfrm>
            <a:off x="1335958" y="1112520"/>
            <a:ext cx="4020207" cy="4414879"/>
          </a:xfrm>
          <a:prstGeom prst="rect">
            <a:avLst/>
          </a:prstGeom>
          <a:noFill/>
          <a:ln>
            <a:noFill/>
          </a:ln>
          <a:effectLst>
            <a:outerShdw blurRad="292100" dist="139700" dir="2700000" algn="tl" rotWithShape="0">
              <a:srgbClr val="333333">
                <a:alpha val="64705"/>
              </a:srgbClr>
            </a:outerShdw>
          </a:effectLst>
        </p:spPr>
      </p:pic>
      <p:pic>
        <p:nvPicPr>
          <p:cNvPr id="448" name="Shape 448" descr="C:\Users\nigam\Dropbox\BIOMEDIN 215\Lecture-3\figures\IncreasingNEffectonPvalues.jpg"/>
          <p:cNvPicPr preferRelativeResize="0"/>
          <p:nvPr/>
        </p:nvPicPr>
        <p:blipFill rotWithShape="1">
          <a:blip r:embed="rId5">
            <a:alphaModFix/>
            <a:extLst>
              <a:ext uri="{28A0092B-C50C-407E-A947-70E740481C1C}">
                <a14:useLocalDpi xmlns:a14="http://schemas.microsoft.com/office/drawing/2010/main"/>
              </a:ext>
            </a:extLst>
          </a:blip>
          <a:srcRect/>
          <a:stretch/>
        </p:blipFill>
        <p:spPr>
          <a:xfrm>
            <a:off x="2416422" y="1415217"/>
            <a:ext cx="4047965" cy="4498962"/>
          </a:xfrm>
          <a:prstGeom prst="rect">
            <a:avLst/>
          </a:prstGeom>
          <a:noFill/>
          <a:ln>
            <a:noFill/>
          </a:ln>
          <a:effectLst>
            <a:outerShdw blurRad="292100" dist="139700" dir="2700000" algn="tl" rotWithShape="0">
              <a:srgbClr val="333333">
                <a:alpha val="64705"/>
              </a:srgbClr>
            </a:outerShdw>
          </a:effectLst>
        </p:spPr>
      </p:pic>
      <p:pic>
        <p:nvPicPr>
          <p:cNvPr id="449" name="Shape 449" descr="C:\Users\nigam\Dropbox\BIOMEDIN 215\Lecture-3\figures\IncreasingNEffectonPvalues.jpg"/>
          <p:cNvPicPr preferRelativeResize="0"/>
          <p:nvPr/>
        </p:nvPicPr>
        <p:blipFill rotWithShape="1">
          <a:blip r:embed="rId6">
            <a:alphaModFix/>
            <a:extLst>
              <a:ext uri="{28A0092B-C50C-407E-A947-70E740481C1C}">
                <a14:useLocalDpi xmlns:a14="http://schemas.microsoft.com/office/drawing/2010/main"/>
              </a:ext>
            </a:extLst>
          </a:blip>
          <a:srcRect r="-4"/>
          <a:stretch/>
        </p:blipFill>
        <p:spPr>
          <a:xfrm>
            <a:off x="4501364" y="1943363"/>
            <a:ext cx="4479697" cy="4530493"/>
          </a:xfrm>
          <a:prstGeom prst="rect">
            <a:avLst/>
          </a:prstGeom>
          <a:noFill/>
          <a:ln>
            <a:noFill/>
          </a:ln>
          <a:effectLst>
            <a:outerShdw blurRad="292100" dist="139700" dir="2700000" algn="tl" rotWithShape="0">
              <a:srgbClr val="333333">
                <a:alpha val="64705"/>
              </a:srgbClr>
            </a:outerShdw>
          </a:effectLst>
        </p:spPr>
      </p:pic>
      <p:sp>
        <p:nvSpPr>
          <p:cNvPr id="450" name="Shape 450"/>
          <p:cNvSpPr/>
          <p:nvPr/>
        </p:nvSpPr>
        <p:spPr>
          <a:xfrm>
            <a:off x="5356164" y="3018368"/>
            <a:ext cx="3624896" cy="523219"/>
          </a:xfrm>
          <a:prstGeom prst="rect">
            <a:avLst/>
          </a:prstGeom>
          <a:solidFill>
            <a:schemeClr val="dk1"/>
          </a:solidFill>
          <a:ln w="25400"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ctr" rtl="0">
              <a:spcBef>
                <a:spcPts val="0"/>
              </a:spcBef>
              <a:buSzPct val="25000"/>
              <a:buNone/>
            </a:pPr>
            <a:r>
              <a:rPr lang="en" sz="1400">
                <a:solidFill>
                  <a:schemeClr val="lt1"/>
                </a:solidFill>
                <a:latin typeface="Calibri"/>
                <a:ea typeface="Calibri"/>
                <a:cs typeface="Calibri"/>
                <a:sym typeface="Calibri"/>
              </a:rPr>
              <a:t>Must assess whether the magnitude of the difference is clinically </a:t>
            </a:r>
            <a:r>
              <a:rPr lang="en" sz="1400" smtClean="0">
                <a:solidFill>
                  <a:schemeClr val="lt1"/>
                </a:solidFill>
                <a:latin typeface="Calibri"/>
                <a:ea typeface="Calibri"/>
                <a:cs typeface="Calibri"/>
                <a:sym typeface="Calibri"/>
              </a:rPr>
              <a:t>relevant </a:t>
            </a:r>
            <a:endParaRPr lang="en" sz="140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952182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4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9143999" cy="1196788"/>
          </a:xfrm>
          <a:noFill/>
        </p:spPr>
        <p:txBody>
          <a:bodyPr>
            <a:noAutofit/>
          </a:bodyPr>
          <a:lstStyle/>
          <a:p>
            <a:r>
              <a:rPr lang="en-US" sz="3600" dirty="0" smtClean="0"/>
              <a:t>Statistical significance, magnitude </a:t>
            </a:r>
            <a:r>
              <a:rPr lang="en-US" sz="3600" smtClean="0"/>
              <a:t>of effect, type-S and type-M errors</a:t>
            </a:r>
            <a:endParaRPr lang="en-US" sz="3600" dirty="0"/>
          </a:p>
        </p:txBody>
      </p:sp>
      <p:sp>
        <p:nvSpPr>
          <p:cNvPr id="3" name="TextBox 2"/>
          <p:cNvSpPr txBox="1"/>
          <p:nvPr/>
        </p:nvSpPr>
        <p:spPr>
          <a:xfrm>
            <a:off x="0" y="6387353"/>
            <a:ext cx="5048818" cy="338554"/>
          </a:xfrm>
          <a:prstGeom prst="rect">
            <a:avLst/>
          </a:prstGeom>
          <a:noFill/>
        </p:spPr>
        <p:txBody>
          <a:bodyPr wrap="none" rtlCol="0">
            <a:spAutoFit/>
          </a:bodyPr>
          <a:lstStyle/>
          <a:p>
            <a:r>
              <a:rPr lang="en-US" sz="1600" dirty="0">
                <a:solidFill>
                  <a:prstClr val="black"/>
                </a:solidFill>
              </a:rPr>
              <a:t>http://</a:t>
            </a:r>
            <a:r>
              <a:rPr lang="en-US" sz="1600" dirty="0" err="1">
                <a:solidFill>
                  <a:prstClr val="black"/>
                </a:solidFill>
              </a:rPr>
              <a:t>andrewgelman.com</a:t>
            </a:r>
            <a:r>
              <a:rPr lang="en-US" sz="1600" dirty="0">
                <a:solidFill>
                  <a:prstClr val="black"/>
                </a:solidFill>
              </a:rPr>
              <a:t>/2004/12/29/type_1_type_2_t/</a:t>
            </a:r>
          </a:p>
        </p:txBody>
      </p:sp>
      <p:sp>
        <p:nvSpPr>
          <p:cNvPr id="12" name="TextBox 11"/>
          <p:cNvSpPr txBox="1"/>
          <p:nvPr/>
        </p:nvSpPr>
        <p:spPr>
          <a:xfrm>
            <a:off x="576041" y="1429265"/>
            <a:ext cx="7991913" cy="4893647"/>
          </a:xfrm>
          <a:prstGeom prst="rect">
            <a:avLst/>
          </a:prstGeom>
          <a:noFill/>
        </p:spPr>
        <p:txBody>
          <a:bodyPr wrap="square" rtlCol="0">
            <a:spAutoFit/>
          </a:bodyPr>
          <a:lstStyle/>
          <a:p>
            <a:r>
              <a:rPr lang="en-US" sz="2400" kern="0" dirty="0" err="1">
                <a:solidFill>
                  <a:srgbClr val="000000"/>
                </a:solidFill>
                <a:sym typeface="Arial"/>
              </a:rPr>
              <a:t>θ</a:t>
            </a:r>
            <a:r>
              <a:rPr lang="en-US" sz="2400" kern="0" dirty="0">
                <a:solidFill>
                  <a:srgbClr val="000000"/>
                </a:solidFill>
                <a:sym typeface="Arial"/>
              </a:rPr>
              <a:t> is never exactly equal to θ</a:t>
            </a:r>
            <a:r>
              <a:rPr lang="en-US" sz="2400" kern="0" baseline="-25000" dirty="0">
                <a:solidFill>
                  <a:srgbClr val="000000"/>
                </a:solidFill>
                <a:sym typeface="Arial"/>
              </a:rPr>
              <a:t>0</a:t>
            </a:r>
            <a:r>
              <a:rPr lang="en-US" sz="2400" kern="0" dirty="0">
                <a:solidFill>
                  <a:srgbClr val="000000"/>
                </a:solidFill>
                <a:sym typeface="Arial"/>
              </a:rPr>
              <a:t>! In fact, </a:t>
            </a:r>
            <a:r>
              <a:rPr lang="en-US" sz="2400" kern="0" dirty="0" err="1">
                <a:solidFill>
                  <a:srgbClr val="000000"/>
                </a:solidFill>
                <a:sym typeface="Arial"/>
              </a:rPr>
              <a:t>θ</a:t>
            </a:r>
            <a:r>
              <a:rPr lang="en-US" sz="2400" kern="0" dirty="0">
                <a:solidFill>
                  <a:srgbClr val="000000"/>
                </a:solidFill>
                <a:sym typeface="Arial"/>
              </a:rPr>
              <a:t> probably doesn’t exist in the real </a:t>
            </a:r>
            <a:r>
              <a:rPr lang="en-US" sz="2400" kern="0" dirty="0" smtClean="0">
                <a:solidFill>
                  <a:srgbClr val="000000"/>
                </a:solidFill>
                <a:sym typeface="Arial"/>
              </a:rPr>
              <a:t>world! The null hypothesis is never exactly true, so with enough data you can always confidently disprove it. </a:t>
            </a:r>
          </a:p>
          <a:p>
            <a:endParaRPr lang="en-US" sz="2400" kern="0" dirty="0">
              <a:solidFill>
                <a:srgbClr val="000000"/>
              </a:solidFill>
              <a:sym typeface="Arial"/>
            </a:endParaRPr>
          </a:p>
          <a:p>
            <a:r>
              <a:rPr lang="en-US" sz="2400" kern="0" dirty="0" smtClean="0">
                <a:solidFill>
                  <a:srgbClr val="000000"/>
                </a:solidFill>
                <a:sym typeface="Arial"/>
              </a:rPr>
              <a:t>No magic at p=0.05</a:t>
            </a:r>
          </a:p>
          <a:p>
            <a:endParaRPr lang="en-US" sz="2400" kern="0" dirty="0">
              <a:solidFill>
                <a:srgbClr val="000000"/>
              </a:solidFill>
              <a:sym typeface="Arial"/>
            </a:endParaRPr>
          </a:p>
          <a:p>
            <a:r>
              <a:rPr lang="en-US" sz="2400" b="1" kern="0" dirty="0" smtClean="0">
                <a:solidFill>
                  <a:srgbClr val="000000"/>
                </a:solidFill>
                <a:sym typeface="Arial"/>
              </a:rPr>
              <a:t>But you will still make mistakes:</a:t>
            </a:r>
          </a:p>
          <a:p>
            <a:endParaRPr lang="en-US" sz="2400" kern="0" dirty="0">
              <a:solidFill>
                <a:srgbClr val="000000"/>
              </a:solidFill>
              <a:sym typeface="Arial"/>
            </a:endParaRPr>
          </a:p>
          <a:p>
            <a:r>
              <a:rPr lang="en-US" sz="2400" kern="0" dirty="0" smtClean="0">
                <a:solidFill>
                  <a:srgbClr val="000000"/>
                </a:solidFill>
                <a:sym typeface="Arial"/>
              </a:rPr>
              <a:t>“Type M Errors” (magnitude): You are confident that </a:t>
            </a:r>
            <a:r>
              <a:rPr lang="en-US" sz="2400" kern="0" dirty="0" err="1" smtClean="0">
                <a:solidFill>
                  <a:srgbClr val="000000"/>
                </a:solidFill>
                <a:sym typeface="Arial"/>
              </a:rPr>
              <a:t>θ</a:t>
            </a:r>
            <a:r>
              <a:rPr lang="en-US" sz="2400" kern="0" dirty="0" smtClean="0">
                <a:solidFill>
                  <a:srgbClr val="000000"/>
                </a:solidFill>
                <a:sym typeface="Arial"/>
              </a:rPr>
              <a:t> is big when it is really small, or vice versa</a:t>
            </a:r>
          </a:p>
          <a:p>
            <a:endParaRPr lang="en-US" sz="2400" kern="0" dirty="0">
              <a:solidFill>
                <a:srgbClr val="000000"/>
              </a:solidFill>
              <a:sym typeface="Arial"/>
            </a:endParaRPr>
          </a:p>
          <a:p>
            <a:r>
              <a:rPr lang="en-US" sz="2400" kern="0" dirty="0" smtClean="0">
                <a:solidFill>
                  <a:srgbClr val="000000"/>
                </a:solidFill>
                <a:sym typeface="Arial"/>
              </a:rPr>
              <a:t>“Type S Errors” (sign): You are confident that </a:t>
            </a:r>
            <a:r>
              <a:rPr lang="en-US" sz="2400" kern="0" dirty="0" err="1">
                <a:solidFill>
                  <a:srgbClr val="000000"/>
                </a:solidFill>
                <a:sym typeface="Arial"/>
              </a:rPr>
              <a:t>θ</a:t>
            </a:r>
            <a:r>
              <a:rPr lang="en-US" sz="2400" kern="0" dirty="0">
                <a:solidFill>
                  <a:srgbClr val="000000"/>
                </a:solidFill>
                <a:sym typeface="Arial"/>
              </a:rPr>
              <a:t> </a:t>
            </a:r>
            <a:r>
              <a:rPr lang="en-US" sz="2400" kern="0" dirty="0" smtClean="0">
                <a:solidFill>
                  <a:srgbClr val="000000"/>
                </a:solidFill>
                <a:sym typeface="Arial"/>
              </a:rPr>
              <a:t>is positive when it is really negative, or vice versa</a:t>
            </a:r>
            <a:endParaRPr lang="en-US" sz="2400" dirty="0">
              <a:solidFill>
                <a:prstClr val="black"/>
              </a:solidFill>
            </a:endParaRPr>
          </a:p>
        </p:txBody>
      </p:sp>
    </p:spTree>
    <p:extLst>
      <p:ext uri="{BB962C8B-B14F-4D97-AF65-F5344CB8AC3E}">
        <p14:creationId xmlns:p14="http://schemas.microsoft.com/office/powerpoint/2010/main" val="1628446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did we learn:</a:t>
            </a:r>
            <a:endParaRPr lang="en-US" dirty="0"/>
          </a:p>
        </p:txBody>
      </p:sp>
      <p:sp>
        <p:nvSpPr>
          <p:cNvPr id="3" name="Content Placeholder 2"/>
          <p:cNvSpPr>
            <a:spLocks noGrp="1"/>
          </p:cNvSpPr>
          <p:nvPr>
            <p:ph idx="1"/>
          </p:nvPr>
        </p:nvSpPr>
        <p:spPr/>
        <p:txBody>
          <a:bodyPr>
            <a:normAutofit/>
          </a:bodyPr>
          <a:lstStyle/>
          <a:p>
            <a:r>
              <a:rPr lang="en-US" sz="2800" dirty="0" smtClean="0"/>
              <a:t>A </a:t>
            </a:r>
            <a:r>
              <a:rPr lang="en-US" sz="2800" b="1" dirty="0" smtClean="0"/>
              <a:t>statistical model </a:t>
            </a:r>
            <a:r>
              <a:rPr lang="en-US" sz="2800" dirty="0" smtClean="0"/>
              <a:t>is a set of assumptions about how the world works which defines a class of possible data-generating probability distributions</a:t>
            </a:r>
          </a:p>
          <a:p>
            <a:r>
              <a:rPr lang="en-US" sz="2800" b="1" dirty="0" smtClean="0"/>
              <a:t>Model fitting</a:t>
            </a:r>
            <a:r>
              <a:rPr lang="en-US" sz="2800" dirty="0" smtClean="0"/>
              <a:t> is picking the distribution that’s most likely to have generated the data you see</a:t>
            </a:r>
          </a:p>
          <a:p>
            <a:r>
              <a:rPr lang="en-US" sz="2800" b="1" dirty="0" smtClean="0"/>
              <a:t>Confidence intervals </a:t>
            </a:r>
            <a:r>
              <a:rPr lang="en-US" sz="2800" dirty="0" smtClean="0"/>
              <a:t>and </a:t>
            </a:r>
            <a:r>
              <a:rPr lang="en-US" sz="2800" b="1" dirty="0" smtClean="0"/>
              <a:t>hypothesis testing</a:t>
            </a:r>
            <a:r>
              <a:rPr lang="en-US" sz="2800" dirty="0" smtClean="0"/>
              <a:t> are ways to quantify variation in our estimate that comes from the randomness of sampling the data</a:t>
            </a:r>
          </a:p>
          <a:p>
            <a:r>
              <a:rPr lang="en-US" sz="2800" b="1" dirty="0"/>
              <a:t>Interpret</a:t>
            </a:r>
            <a:r>
              <a:rPr lang="en-US" sz="2800" dirty="0"/>
              <a:t> findings in the context of the </a:t>
            </a:r>
            <a:r>
              <a:rPr lang="en-US" sz="2800" dirty="0" smtClean="0"/>
              <a:t>model</a:t>
            </a:r>
            <a:endParaRPr lang="en-US" sz="2800" dirty="0"/>
          </a:p>
        </p:txBody>
      </p:sp>
    </p:spTree>
    <p:extLst>
      <p:ext uri="{BB962C8B-B14F-4D97-AF65-F5344CB8AC3E}">
        <p14:creationId xmlns:p14="http://schemas.microsoft.com/office/powerpoint/2010/main" val="366935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normAutofit/>
          </a:bodyPr>
          <a:lstStyle/>
          <a:p>
            <a:r>
              <a:rPr lang="en-US" sz="4000" smtClean="0"/>
              <a:t>Why care </a:t>
            </a:r>
            <a:r>
              <a:rPr lang="en-US" sz="4000" dirty="0" smtClean="0"/>
              <a:t>about </a:t>
            </a:r>
            <a:r>
              <a:rPr lang="en-US" sz="4000" smtClean="0"/>
              <a:t>inferential analysis?</a:t>
            </a:r>
            <a:endParaRPr lang="en-US" sz="4000" dirty="0"/>
          </a:p>
        </p:txBody>
      </p:sp>
      <p:pic>
        <p:nvPicPr>
          <p:cNvPr id="6" name="Picture 5"/>
          <p:cNvPicPr>
            <a:picLocks noChangeAspect="1"/>
          </p:cNvPicPr>
          <p:nvPr/>
        </p:nvPicPr>
        <p:blipFill>
          <a:blip r:embed="rId3"/>
          <a:stretch>
            <a:fillRect/>
          </a:stretch>
        </p:blipFill>
        <p:spPr>
          <a:xfrm>
            <a:off x="107576" y="1600203"/>
            <a:ext cx="8686800" cy="4028821"/>
          </a:xfrm>
          <a:prstGeom prst="rect">
            <a:avLst/>
          </a:prstGeom>
        </p:spPr>
      </p:pic>
      <p:sp>
        <p:nvSpPr>
          <p:cNvPr id="7" name="TextBox 6"/>
          <p:cNvSpPr txBox="1"/>
          <p:nvPr/>
        </p:nvSpPr>
        <p:spPr>
          <a:xfrm>
            <a:off x="0" y="6387684"/>
            <a:ext cx="9022977" cy="461665"/>
          </a:xfrm>
          <a:prstGeom prst="rect">
            <a:avLst/>
          </a:prstGeom>
          <a:noFill/>
        </p:spPr>
        <p:txBody>
          <a:bodyPr wrap="square" rtlCol="0">
            <a:spAutoFit/>
          </a:bodyPr>
          <a:lstStyle/>
          <a:p>
            <a:r>
              <a:rPr lang="en-US" sz="1200" dirty="0" err="1" smtClean="0">
                <a:solidFill>
                  <a:prstClr val="black"/>
                </a:solidFill>
              </a:rPr>
              <a:t>Strasak</a:t>
            </a:r>
            <a:r>
              <a:rPr lang="en-US" sz="1200" dirty="0" smtClean="0">
                <a:solidFill>
                  <a:prstClr val="black"/>
                </a:solidFill>
              </a:rPr>
              <a:t> et al 2007. The use of statistics in medical research: A comparison of the “New England Journal of Medicine” and “Nature Medicine”. American Statistical Association 61(1): 47-55.</a:t>
            </a:r>
            <a:endParaRPr lang="en-US" sz="1200" dirty="0">
              <a:solidFill>
                <a:prstClr val="black"/>
              </a:solidFill>
            </a:endParaRPr>
          </a:p>
        </p:txBody>
      </p:sp>
    </p:spTree>
    <p:extLst>
      <p:ext uri="{BB962C8B-B14F-4D97-AF65-F5344CB8AC3E}">
        <p14:creationId xmlns:p14="http://schemas.microsoft.com/office/powerpoint/2010/main" val="19488069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Goals for today</a:t>
            </a:r>
            <a:endParaRPr lang="en-US" sz="4000" dirty="0"/>
          </a:p>
        </p:txBody>
      </p:sp>
      <p:sp>
        <p:nvSpPr>
          <p:cNvPr id="3" name="Content Placeholder 2"/>
          <p:cNvSpPr>
            <a:spLocks noGrp="1"/>
          </p:cNvSpPr>
          <p:nvPr>
            <p:ph idx="1"/>
          </p:nvPr>
        </p:nvSpPr>
        <p:spPr>
          <a:xfrm>
            <a:off x="681644" y="1828802"/>
            <a:ext cx="8005156" cy="3108960"/>
          </a:xfrm>
        </p:spPr>
        <p:txBody>
          <a:bodyPr>
            <a:normAutofit/>
          </a:bodyPr>
          <a:lstStyle/>
          <a:p>
            <a:pPr marL="514350" indent="-514350">
              <a:buFont typeface="+mj-lt"/>
              <a:buAutoNum type="arabicPeriod"/>
            </a:pPr>
            <a:r>
              <a:rPr lang="en-US" sz="2800" dirty="0" smtClean="0"/>
              <a:t>Understand what is a </a:t>
            </a:r>
            <a:r>
              <a:rPr lang="en-US" sz="2800" b="1" dirty="0" smtClean="0"/>
              <a:t>statistical model </a:t>
            </a:r>
          </a:p>
          <a:p>
            <a:pPr marL="514350" indent="-514350">
              <a:buFont typeface="+mj-lt"/>
              <a:buAutoNum type="arabicPeriod"/>
            </a:pPr>
            <a:r>
              <a:rPr lang="en-US" sz="2800" dirty="0" smtClean="0"/>
              <a:t>Understand how </a:t>
            </a:r>
            <a:r>
              <a:rPr lang="en-US" sz="2800" b="1" dirty="0" smtClean="0"/>
              <a:t>model fitting</a:t>
            </a:r>
            <a:r>
              <a:rPr lang="en-US" sz="2800" dirty="0" smtClean="0"/>
              <a:t> works</a:t>
            </a:r>
          </a:p>
          <a:p>
            <a:pPr marL="514350" indent="-514350">
              <a:buFont typeface="+mj-lt"/>
              <a:buAutoNum type="arabicPeriod"/>
            </a:pPr>
            <a:r>
              <a:rPr lang="en-US" sz="2800" dirty="0" smtClean="0"/>
              <a:t>Understand </a:t>
            </a:r>
            <a:r>
              <a:rPr lang="en-US" sz="2800" b="1" dirty="0" smtClean="0"/>
              <a:t>confidence intervals </a:t>
            </a:r>
            <a:r>
              <a:rPr lang="en-US" sz="2800" dirty="0" smtClean="0"/>
              <a:t>and </a:t>
            </a:r>
            <a:r>
              <a:rPr lang="en-US" sz="2800" b="1" dirty="0" smtClean="0"/>
              <a:t>hypothesis testing</a:t>
            </a:r>
            <a:endParaRPr lang="en-US" sz="2800" dirty="0" smtClean="0"/>
          </a:p>
          <a:p>
            <a:pPr marL="514350" indent="-514350">
              <a:buFont typeface="+mj-lt"/>
              <a:buAutoNum type="arabicPeriod"/>
            </a:pPr>
            <a:r>
              <a:rPr lang="en-US" sz="2800" dirty="0" smtClean="0"/>
              <a:t>Learn to </a:t>
            </a:r>
            <a:r>
              <a:rPr lang="en-US" sz="2800" b="1" dirty="0"/>
              <a:t>i</a:t>
            </a:r>
            <a:r>
              <a:rPr lang="en-US" sz="2800" b="1" dirty="0" smtClean="0"/>
              <a:t>nterpret</a:t>
            </a:r>
            <a:r>
              <a:rPr lang="en-US" sz="2800" dirty="0" smtClean="0"/>
              <a:t> </a:t>
            </a:r>
            <a:r>
              <a:rPr lang="en-US" sz="2800" b="1" dirty="0" smtClean="0"/>
              <a:t>findings</a:t>
            </a:r>
            <a:r>
              <a:rPr lang="en-US" sz="2800" dirty="0" smtClean="0"/>
              <a:t> in the context of the model</a:t>
            </a:r>
            <a:endParaRPr lang="en-US" sz="2800" dirty="0"/>
          </a:p>
        </p:txBody>
      </p:sp>
    </p:spTree>
    <p:extLst>
      <p:ext uri="{BB962C8B-B14F-4D97-AF65-F5344CB8AC3E}">
        <p14:creationId xmlns:p14="http://schemas.microsoft.com/office/powerpoint/2010/main" val="2043472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pPr algn="ctr"/>
            <a:r>
              <a:rPr lang="en-US" sz="4000" dirty="0" smtClean="0"/>
              <a:t>What is a model</a:t>
            </a:r>
            <a:endParaRPr lang="en-US" sz="4000" dirty="0"/>
          </a:p>
        </p:txBody>
      </p:sp>
    </p:spTree>
    <p:extLst>
      <p:ext uri="{BB962C8B-B14F-4D97-AF65-F5344CB8AC3E}">
        <p14:creationId xmlns:p14="http://schemas.microsoft.com/office/powerpoint/2010/main" val="14564330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901704"/>
          </a:xfrm>
          <a:noFill/>
        </p:spPr>
        <p:txBody>
          <a:bodyPr/>
          <a:lstStyle/>
          <a:p>
            <a:r>
              <a:rPr lang="en-US" dirty="0"/>
              <a:t>S</a:t>
            </a:r>
            <a:r>
              <a:rPr lang="en-US" dirty="0" smtClean="0"/>
              <a:t>tatistical inference</a:t>
            </a:r>
            <a:endParaRPr lang="en-US" dirty="0"/>
          </a:p>
        </p:txBody>
      </p:sp>
      <p:sp>
        <p:nvSpPr>
          <p:cNvPr id="3" name="Content Placeholder 2"/>
          <p:cNvSpPr>
            <a:spLocks noGrp="1"/>
          </p:cNvSpPr>
          <p:nvPr>
            <p:ph idx="1"/>
          </p:nvPr>
        </p:nvSpPr>
        <p:spPr>
          <a:xfrm>
            <a:off x="457200" y="901704"/>
            <a:ext cx="8229600" cy="987422"/>
          </a:xfrm>
        </p:spPr>
        <p:txBody>
          <a:bodyPr/>
          <a:lstStyle/>
          <a:p>
            <a:pPr marL="203200" indent="0" algn="ctr">
              <a:buNone/>
            </a:pPr>
            <a:r>
              <a:rPr lang="en-US" dirty="0" smtClean="0"/>
              <a:t>Aims to </a:t>
            </a:r>
            <a:r>
              <a:rPr lang="en-US" b="1" dirty="0" smtClean="0"/>
              <a:t>infer</a:t>
            </a:r>
            <a:r>
              <a:rPr lang="en-US" dirty="0" smtClean="0"/>
              <a:t> properties of a </a:t>
            </a:r>
            <a:r>
              <a:rPr lang="en-US" b="1" dirty="0" smtClean="0"/>
              <a:t>process or population </a:t>
            </a:r>
            <a:r>
              <a:rPr lang="en-US" dirty="0" smtClean="0"/>
              <a:t>given a smaller, observable </a:t>
            </a:r>
            <a:r>
              <a:rPr lang="en-US" b="1" dirty="0" smtClean="0"/>
              <a:t>sample</a:t>
            </a:r>
          </a:p>
        </p:txBody>
      </p:sp>
      <p:sp>
        <p:nvSpPr>
          <p:cNvPr id="5" name="Oval 4"/>
          <p:cNvSpPr/>
          <p:nvPr/>
        </p:nvSpPr>
        <p:spPr>
          <a:xfrm>
            <a:off x="806450" y="3216275"/>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b="1" kern="0" dirty="0" smtClean="0">
                <a:solidFill>
                  <a:srgbClr val="000000"/>
                </a:solidFill>
                <a:sym typeface="Arial"/>
              </a:rPr>
              <a:t>Data-generating process</a:t>
            </a:r>
            <a:endParaRPr lang="en-US" sz="1400" kern="0" dirty="0">
              <a:solidFill>
                <a:srgbClr val="000000"/>
              </a:solidFill>
              <a:sym typeface="Arial"/>
            </a:endParaRPr>
          </a:p>
        </p:txBody>
      </p:sp>
      <p:graphicFrame>
        <p:nvGraphicFramePr>
          <p:cNvPr id="10" name="Table 9"/>
          <p:cNvGraphicFramePr>
            <a:graphicFrameLocks noGrp="1"/>
          </p:cNvGraphicFramePr>
          <p:nvPr>
            <p:extLst/>
          </p:nvPr>
        </p:nvGraphicFramePr>
        <p:xfrm>
          <a:off x="6639593" y="3075916"/>
          <a:ext cx="1381126" cy="1864286"/>
        </p:xfrm>
        <a:graphic>
          <a:graphicData uri="http://schemas.openxmlformats.org/drawingml/2006/table">
            <a:tbl>
              <a:tblPr firstRow="1" bandRow="1">
                <a:tableStyleId>{5940675A-B579-460E-94D1-54222C63F5DA}</a:tableStyleId>
              </a:tblPr>
              <a:tblGrid>
                <a:gridCol w="690563"/>
                <a:gridCol w="690563"/>
              </a:tblGrid>
              <a:tr h="229722">
                <a:tc>
                  <a:txBody>
                    <a:bodyPr/>
                    <a:lstStyle/>
                    <a:p>
                      <a:pPr algn="ctr"/>
                      <a:r>
                        <a:rPr lang="en-US" dirty="0" smtClean="0"/>
                        <a:t>x</a:t>
                      </a:r>
                      <a:endParaRPr lang="en-US" dirty="0"/>
                    </a:p>
                  </a:txBody>
                  <a:tcPr marL="45720" marR="45720" anchor="ctr"/>
                </a:tc>
                <a:tc>
                  <a:txBody>
                    <a:bodyPr/>
                    <a:lstStyle/>
                    <a:p>
                      <a:pPr algn="ctr"/>
                      <a:r>
                        <a:rPr lang="en-US" dirty="0" smtClean="0"/>
                        <a:t>y</a:t>
                      </a:r>
                      <a:endParaRPr lang="en-US" dirty="0"/>
                    </a:p>
                  </a:txBody>
                  <a:tcPr marL="45720" marR="45720" anchor="ctr"/>
                </a:tc>
              </a:tr>
              <a:tr h="229722">
                <a:tc>
                  <a:txBody>
                    <a:bodyPr/>
                    <a:lstStyle/>
                    <a:p>
                      <a:pPr algn="ctr"/>
                      <a:r>
                        <a:rPr lang="en-US" dirty="0" smtClean="0"/>
                        <a:t>0.12</a:t>
                      </a:r>
                      <a:endParaRPr lang="en-US" dirty="0"/>
                    </a:p>
                  </a:txBody>
                  <a:tcPr marL="45720" marR="45720" anchor="ctr"/>
                </a:tc>
                <a:tc>
                  <a:txBody>
                    <a:bodyPr/>
                    <a:lstStyle/>
                    <a:p>
                      <a:pPr algn="ctr"/>
                      <a:r>
                        <a:rPr lang="en-US" dirty="0" smtClean="0"/>
                        <a:t>12</a:t>
                      </a:r>
                      <a:endParaRPr lang="en-US" dirty="0"/>
                    </a:p>
                  </a:txBody>
                  <a:tcPr marL="45720" marR="45720" anchor="ctr"/>
                </a:tc>
              </a:tr>
              <a:tr h="645086">
                <a:tc>
                  <a:txBody>
                    <a:bodyPr/>
                    <a:lstStyle/>
                    <a:p>
                      <a:pPr algn="ctr"/>
                      <a:r>
                        <a:rPr lang="en-US" dirty="0" smtClean="0"/>
                        <a:t>…</a:t>
                      </a:r>
                      <a:endParaRPr lang="en-US" dirty="0"/>
                    </a:p>
                  </a:txBody>
                  <a:tcPr marL="45720" marR="45720" anchor="ctr"/>
                </a:tc>
                <a:tc>
                  <a:txBody>
                    <a:bodyPr/>
                    <a:lstStyle/>
                    <a:p>
                      <a:pPr algn="ctr"/>
                      <a:r>
                        <a:rPr lang="en-US" dirty="0" smtClean="0"/>
                        <a:t>…</a:t>
                      </a:r>
                      <a:endParaRPr lang="en-US" dirty="0"/>
                    </a:p>
                  </a:txBody>
                  <a:tcPr marL="45720" marR="45720" anchor="ctr"/>
                </a:tc>
              </a:tr>
              <a:tr h="229722">
                <a:tc>
                  <a:txBody>
                    <a:bodyPr/>
                    <a:lstStyle/>
                    <a:p>
                      <a:pPr algn="ctr"/>
                      <a:r>
                        <a:rPr lang="en-US" dirty="0" smtClean="0"/>
                        <a:t>19</a:t>
                      </a:r>
                      <a:endParaRPr lang="en-US" dirty="0"/>
                    </a:p>
                  </a:txBody>
                  <a:tcPr marL="45720" marR="45720" anchor="ctr"/>
                </a:tc>
                <a:tc>
                  <a:txBody>
                    <a:bodyPr/>
                    <a:lstStyle/>
                    <a:p>
                      <a:pPr algn="ctr"/>
                      <a:r>
                        <a:rPr lang="en-US" dirty="0" smtClean="0"/>
                        <a:t>1435</a:t>
                      </a:r>
                      <a:endParaRPr lang="en-US" dirty="0"/>
                    </a:p>
                  </a:txBody>
                  <a:tcPr marL="45720" marR="45720" anchor="ctr"/>
                </a:tc>
              </a:tr>
              <a:tr h="229722">
                <a:tc>
                  <a:txBody>
                    <a:bodyPr/>
                    <a:lstStyle/>
                    <a:p>
                      <a:pPr algn="ctr"/>
                      <a:r>
                        <a:rPr lang="en-US" dirty="0" smtClean="0"/>
                        <a:t>0.2</a:t>
                      </a:r>
                      <a:endParaRPr lang="en-US" dirty="0"/>
                    </a:p>
                  </a:txBody>
                  <a:tcPr marL="45720" marR="45720" anchor="ctr"/>
                </a:tc>
                <a:tc>
                  <a:txBody>
                    <a:bodyPr/>
                    <a:lstStyle/>
                    <a:p>
                      <a:pPr algn="ctr"/>
                      <a:r>
                        <a:rPr lang="en-US" dirty="0" smtClean="0"/>
                        <a:t>13</a:t>
                      </a:r>
                      <a:endParaRPr lang="en-US" dirty="0"/>
                    </a:p>
                  </a:txBody>
                  <a:tcPr marL="45720" marR="45720" anchor="ctr"/>
                </a:tc>
              </a:tr>
            </a:tbl>
          </a:graphicData>
        </a:graphic>
      </p:graphicFrame>
      <p:sp>
        <p:nvSpPr>
          <p:cNvPr id="17" name="TextBox 16"/>
          <p:cNvSpPr txBox="1"/>
          <p:nvPr/>
        </p:nvSpPr>
        <p:spPr>
          <a:xfrm>
            <a:off x="6998703" y="2709100"/>
            <a:ext cx="638103" cy="369332"/>
          </a:xfrm>
          <a:prstGeom prst="rect">
            <a:avLst/>
          </a:prstGeom>
          <a:noFill/>
        </p:spPr>
        <p:txBody>
          <a:bodyPr wrap="none" rtlCol="0">
            <a:spAutoFit/>
          </a:bodyPr>
          <a:lstStyle/>
          <a:p>
            <a:r>
              <a:rPr lang="en-US" sz="1400" b="1" kern="0" dirty="0" smtClean="0">
                <a:solidFill>
                  <a:srgbClr val="000000"/>
                </a:solidFill>
                <a:ea typeface="Arial"/>
                <a:cs typeface="Arial"/>
                <a:sym typeface="Arial"/>
              </a:rPr>
              <a:t>Data</a:t>
            </a:r>
            <a:endParaRPr lang="en-US" sz="1400" b="1" kern="0" dirty="0">
              <a:solidFill>
                <a:srgbClr val="000000"/>
              </a:solidFill>
              <a:ea typeface="Arial"/>
              <a:cs typeface="Arial"/>
              <a:sym typeface="Arial"/>
            </a:endParaRPr>
          </a:p>
        </p:txBody>
      </p:sp>
      <p:sp>
        <p:nvSpPr>
          <p:cNvPr id="18" name="Freeform 17"/>
          <p:cNvSpPr/>
          <p:nvPr/>
        </p:nvSpPr>
        <p:spPr>
          <a:xfrm>
            <a:off x="3921125" y="2786699"/>
            <a:ext cx="2635250" cy="60420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400" kern="0">
              <a:solidFill>
                <a:srgbClr val="000000"/>
              </a:solidFill>
              <a:sym typeface="Arial"/>
            </a:endParaRPr>
          </a:p>
        </p:txBody>
      </p:sp>
      <p:sp>
        <p:nvSpPr>
          <p:cNvPr id="19" name="Freeform 18"/>
          <p:cNvSpPr/>
          <p:nvPr/>
        </p:nvSpPr>
        <p:spPr>
          <a:xfrm rot="10800000">
            <a:off x="3921125" y="4330923"/>
            <a:ext cx="2635250" cy="60420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400" kern="0">
              <a:solidFill>
                <a:srgbClr val="000000"/>
              </a:solidFill>
              <a:sym typeface="Arial"/>
            </a:endParaRPr>
          </a:p>
        </p:txBody>
      </p:sp>
      <p:sp>
        <p:nvSpPr>
          <p:cNvPr id="20" name="TextBox 19"/>
          <p:cNvSpPr txBox="1"/>
          <p:nvPr/>
        </p:nvSpPr>
        <p:spPr>
          <a:xfrm>
            <a:off x="4673521" y="2172118"/>
            <a:ext cx="1252955" cy="646331"/>
          </a:xfrm>
          <a:prstGeom prst="rect">
            <a:avLst/>
          </a:prstGeom>
          <a:noFill/>
        </p:spPr>
        <p:txBody>
          <a:bodyPr wrap="none" rtlCol="0">
            <a:spAutoFit/>
          </a:bodyPr>
          <a:lstStyle/>
          <a:p>
            <a:pPr algn="ctr"/>
            <a:r>
              <a:rPr lang="en-US" sz="1400" i="1" kern="0" dirty="0">
                <a:solidFill>
                  <a:srgbClr val="000000"/>
                </a:solidFill>
                <a:ea typeface="Arial"/>
                <a:cs typeface="Arial"/>
                <a:sym typeface="Arial"/>
              </a:rPr>
              <a:t>s</a:t>
            </a:r>
            <a:r>
              <a:rPr lang="en-US" sz="1400" i="1" kern="0" dirty="0" smtClean="0">
                <a:solidFill>
                  <a:srgbClr val="000000"/>
                </a:solidFill>
                <a:ea typeface="Arial"/>
                <a:cs typeface="Arial"/>
                <a:sym typeface="Arial"/>
              </a:rPr>
              <a:t>ampling, </a:t>
            </a:r>
          </a:p>
          <a:p>
            <a:pPr algn="ctr"/>
            <a:r>
              <a:rPr lang="en-US" sz="1400" i="1" kern="0" dirty="0" smtClean="0">
                <a:solidFill>
                  <a:srgbClr val="000000"/>
                </a:solidFill>
                <a:ea typeface="Arial"/>
                <a:cs typeface="Arial"/>
                <a:sym typeface="Arial"/>
              </a:rPr>
              <a:t>probability</a:t>
            </a:r>
            <a:endParaRPr lang="en-US" sz="1400" i="1" kern="0" dirty="0">
              <a:solidFill>
                <a:srgbClr val="000000"/>
              </a:solidFill>
              <a:ea typeface="Arial"/>
              <a:cs typeface="Arial"/>
              <a:sym typeface="Arial"/>
            </a:endParaRPr>
          </a:p>
        </p:txBody>
      </p:sp>
      <p:sp>
        <p:nvSpPr>
          <p:cNvPr id="21" name="TextBox 20"/>
          <p:cNvSpPr txBox="1"/>
          <p:nvPr/>
        </p:nvSpPr>
        <p:spPr>
          <a:xfrm>
            <a:off x="4730233" y="4925597"/>
            <a:ext cx="1107783" cy="369332"/>
          </a:xfrm>
          <a:prstGeom prst="rect">
            <a:avLst/>
          </a:prstGeom>
          <a:noFill/>
        </p:spPr>
        <p:txBody>
          <a:bodyPr wrap="none" rtlCol="0">
            <a:spAutoFit/>
          </a:bodyPr>
          <a:lstStyle/>
          <a:p>
            <a:pPr algn="ctr"/>
            <a:r>
              <a:rPr lang="en-US" sz="1400" i="1" kern="0" dirty="0" smtClean="0">
                <a:solidFill>
                  <a:srgbClr val="000000"/>
                </a:solidFill>
                <a:ea typeface="Arial"/>
                <a:cs typeface="Arial"/>
                <a:sym typeface="Arial"/>
              </a:rPr>
              <a:t>inference</a:t>
            </a:r>
            <a:endParaRPr lang="en-US" sz="1400" i="1" kern="0" dirty="0">
              <a:solidFill>
                <a:srgbClr val="000000"/>
              </a:solidFill>
              <a:ea typeface="Arial"/>
              <a:cs typeface="Arial"/>
              <a:sym typeface="Arial"/>
            </a:endParaRPr>
          </a:p>
        </p:txBody>
      </p:sp>
      <p:sp>
        <p:nvSpPr>
          <p:cNvPr id="12" name="TextBox 11"/>
          <p:cNvSpPr txBox="1"/>
          <p:nvPr/>
        </p:nvSpPr>
        <p:spPr>
          <a:xfrm>
            <a:off x="521208" y="5559648"/>
            <a:ext cx="8065008" cy="1015663"/>
          </a:xfrm>
          <a:prstGeom prst="rect">
            <a:avLst/>
          </a:prstGeom>
          <a:noFill/>
        </p:spPr>
        <p:txBody>
          <a:bodyPr wrap="square" rtlCol="0">
            <a:spAutoFit/>
          </a:bodyPr>
          <a:lstStyle/>
          <a:p>
            <a:r>
              <a:rPr lang="en-US" sz="2000" dirty="0" smtClean="0">
                <a:solidFill>
                  <a:srgbClr val="000000"/>
                </a:solidFill>
              </a:rPr>
              <a:t>Can we use the data</a:t>
            </a:r>
            <a:r>
              <a:rPr lang="en-US" sz="2000" i="1" dirty="0" smtClean="0">
                <a:solidFill>
                  <a:srgbClr val="000000"/>
                </a:solidFill>
              </a:rPr>
              <a:t> </a:t>
            </a:r>
            <a:r>
              <a:rPr lang="en-US" sz="2000" dirty="0" smtClean="0">
                <a:solidFill>
                  <a:srgbClr val="000000"/>
                </a:solidFill>
              </a:rPr>
              <a:t>to ask: </a:t>
            </a:r>
          </a:p>
          <a:p>
            <a:pPr marL="342900" indent="-342900">
              <a:buFontTx/>
              <a:buAutoNum type="arabicPeriod"/>
            </a:pPr>
            <a:r>
              <a:rPr lang="en-US" sz="2000" dirty="0" smtClean="0">
                <a:solidFill>
                  <a:srgbClr val="000000"/>
                </a:solidFill>
              </a:rPr>
              <a:t>How does the world work?</a:t>
            </a:r>
          </a:p>
          <a:p>
            <a:pPr marL="342900" indent="-342900">
              <a:buFontTx/>
              <a:buAutoNum type="arabicPeriod"/>
            </a:pPr>
            <a:r>
              <a:rPr lang="en-US" sz="2000" dirty="0" smtClean="0">
                <a:solidFill>
                  <a:srgbClr val="000000"/>
                </a:solidFill>
              </a:rPr>
              <a:t>How sure are we? </a:t>
            </a:r>
            <a:endParaRPr lang="en-US" sz="2000" dirty="0">
              <a:solidFill>
                <a:srgbClr val="000000"/>
              </a:solidFill>
            </a:endParaRPr>
          </a:p>
        </p:txBody>
      </p:sp>
    </p:spTree>
    <p:extLst>
      <p:ext uri="{BB962C8B-B14F-4D97-AF65-F5344CB8AC3E}">
        <p14:creationId xmlns:p14="http://schemas.microsoft.com/office/powerpoint/2010/main" val="1269046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7" grpId="0"/>
      <p:bldP spid="18" grpId="0" animBg="1"/>
      <p:bldP spid="19" grpId="0" animBg="1"/>
      <p:bldP spid="20" grpId="0"/>
      <p:bldP spid="2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p>
            <a:r>
              <a:rPr lang="en-US" sz="4000" dirty="0" smtClean="0"/>
              <a:t>A </a:t>
            </a:r>
            <a:r>
              <a:rPr lang="en-US" sz="4000" i="1" dirty="0" smtClean="0"/>
              <a:t>statistical model </a:t>
            </a:r>
            <a:r>
              <a:rPr lang="en-US" sz="4000" dirty="0" smtClean="0"/>
              <a:t>is a set of assumptions about how the data are generated</a:t>
            </a:r>
            <a:endParaRPr lang="en-US" sz="4000" dirty="0"/>
          </a:p>
        </p:txBody>
      </p:sp>
      <p:sp>
        <p:nvSpPr>
          <p:cNvPr id="4" name="Oval 3"/>
          <p:cNvSpPr/>
          <p:nvPr/>
        </p:nvSpPr>
        <p:spPr>
          <a:xfrm>
            <a:off x="806450" y="3216275"/>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a:t>
            </a:r>
            <a:r>
              <a:rPr lang="en-US" sz="2400" kern="0" dirty="0" smtClean="0">
                <a:solidFill>
                  <a:srgbClr val="000000"/>
                </a:solidFill>
                <a:sym typeface="Arial"/>
              </a:rPr>
              <a:t> ~ </a:t>
            </a:r>
            <a:r>
              <a:rPr lang="en-US" sz="2400" i="1" kern="0" dirty="0" smtClean="0">
                <a:solidFill>
                  <a:srgbClr val="000000"/>
                </a:solidFill>
                <a:sym typeface="Arial"/>
              </a:rPr>
              <a:t>𝒩(</a:t>
            </a:r>
            <a:r>
              <a:rPr lang="en-US" sz="2400" kern="0" dirty="0" smtClean="0">
                <a:solidFill>
                  <a:srgbClr val="000000"/>
                </a:solidFill>
                <a:sym typeface="Arial"/>
              </a:rPr>
              <a:t>μ</a:t>
            </a:r>
            <a:r>
              <a:rPr lang="en-US" sz="2400" i="1" kern="0" dirty="0" smtClean="0">
                <a:solidFill>
                  <a:srgbClr val="000000"/>
                </a:solidFill>
                <a:sym typeface="Arial"/>
              </a:rPr>
              <a:t>,σ</a:t>
            </a:r>
            <a:r>
              <a:rPr lang="en-US" sz="2400" i="1" kern="0" baseline="30000" dirty="0" smtClean="0">
                <a:solidFill>
                  <a:srgbClr val="000000"/>
                </a:solidFill>
                <a:sym typeface="Arial"/>
              </a:rPr>
              <a:t>2</a:t>
            </a:r>
            <a:r>
              <a:rPr lang="en-US" sz="2400" i="1" kern="0" dirty="0" smtClean="0">
                <a:solidFill>
                  <a:srgbClr val="000000"/>
                </a:solidFill>
                <a:sym typeface="Arial"/>
              </a:rPr>
              <a:t>)</a:t>
            </a:r>
            <a:endParaRPr lang="en-US" sz="2400" kern="0" dirty="0">
              <a:solidFill>
                <a:srgbClr val="000000"/>
              </a:solidFill>
              <a:sym typeface="Arial"/>
            </a:endParaRPr>
          </a:p>
        </p:txBody>
      </p:sp>
      <p:graphicFrame>
        <p:nvGraphicFramePr>
          <p:cNvPr id="5" name="Table 4"/>
          <p:cNvGraphicFramePr>
            <a:graphicFrameLocks noGrp="1"/>
          </p:cNvGraphicFramePr>
          <p:nvPr>
            <p:extLst/>
          </p:nvPr>
        </p:nvGraphicFramePr>
        <p:xfrm>
          <a:off x="6639593" y="3075916"/>
          <a:ext cx="690563" cy="1864286"/>
        </p:xfrm>
        <a:graphic>
          <a:graphicData uri="http://schemas.openxmlformats.org/drawingml/2006/table">
            <a:tbl>
              <a:tblPr firstRow="1" bandRow="1">
                <a:tableStyleId>{5940675A-B579-460E-94D1-54222C63F5DA}</a:tableStyleId>
              </a:tblPr>
              <a:tblGrid>
                <a:gridCol w="690563"/>
              </a:tblGrid>
              <a:tr h="229722">
                <a:tc>
                  <a:txBody>
                    <a:bodyPr/>
                    <a:lstStyle/>
                    <a:p>
                      <a:pPr algn="ctr"/>
                      <a:r>
                        <a:rPr lang="en-US" dirty="0" smtClean="0"/>
                        <a:t>y</a:t>
                      </a:r>
                      <a:endParaRPr lang="en-US" dirty="0"/>
                    </a:p>
                  </a:txBody>
                  <a:tcPr marL="45720" marR="45720" anchor="ctr"/>
                </a:tc>
              </a:tr>
              <a:tr h="229722">
                <a:tc>
                  <a:txBody>
                    <a:bodyPr/>
                    <a:lstStyle/>
                    <a:p>
                      <a:pPr algn="ctr"/>
                      <a:r>
                        <a:rPr lang="en-US" dirty="0" smtClean="0"/>
                        <a:t>12</a:t>
                      </a:r>
                      <a:endParaRPr lang="en-US" dirty="0"/>
                    </a:p>
                  </a:txBody>
                  <a:tcPr marL="45720" marR="45720" anchor="ctr"/>
                </a:tc>
              </a:tr>
              <a:tr h="645086">
                <a:tc>
                  <a:txBody>
                    <a:bodyPr/>
                    <a:lstStyle/>
                    <a:p>
                      <a:pPr algn="ctr"/>
                      <a:r>
                        <a:rPr lang="en-US" dirty="0" smtClean="0"/>
                        <a:t>…</a:t>
                      </a:r>
                      <a:endParaRPr lang="en-US" dirty="0"/>
                    </a:p>
                  </a:txBody>
                  <a:tcPr marL="45720" marR="45720" anchor="ctr"/>
                </a:tc>
              </a:tr>
              <a:tr h="229722">
                <a:tc>
                  <a:txBody>
                    <a:bodyPr/>
                    <a:lstStyle/>
                    <a:p>
                      <a:pPr algn="ctr"/>
                      <a:r>
                        <a:rPr lang="en-US" dirty="0" smtClean="0"/>
                        <a:t>1435</a:t>
                      </a:r>
                      <a:endParaRPr lang="en-US" dirty="0"/>
                    </a:p>
                  </a:txBody>
                  <a:tcPr marL="45720" marR="45720" anchor="ctr"/>
                </a:tc>
              </a:tr>
              <a:tr h="229722">
                <a:tc>
                  <a:txBody>
                    <a:bodyPr/>
                    <a:lstStyle/>
                    <a:p>
                      <a:pPr algn="ctr"/>
                      <a:r>
                        <a:rPr lang="en-US" dirty="0" smtClean="0"/>
                        <a:t>13</a:t>
                      </a:r>
                      <a:endParaRPr lang="en-US" dirty="0"/>
                    </a:p>
                  </a:txBody>
                  <a:tcPr marL="45720" marR="45720" anchor="ctr"/>
                </a:tc>
              </a:tr>
            </a:tbl>
          </a:graphicData>
        </a:graphic>
      </p:graphicFrame>
      <p:sp>
        <p:nvSpPr>
          <p:cNvPr id="6" name="TextBox 5"/>
          <p:cNvSpPr txBox="1"/>
          <p:nvPr/>
        </p:nvSpPr>
        <p:spPr>
          <a:xfrm>
            <a:off x="6678872" y="2633783"/>
            <a:ext cx="638103" cy="369332"/>
          </a:xfrm>
          <a:prstGeom prst="rect">
            <a:avLst/>
          </a:prstGeom>
          <a:noFill/>
        </p:spPr>
        <p:txBody>
          <a:bodyPr wrap="none" rtlCol="0">
            <a:spAutoFit/>
          </a:bodyPr>
          <a:lstStyle/>
          <a:p>
            <a:r>
              <a:rPr lang="en-US" sz="1400" b="1" kern="0" dirty="0" smtClean="0">
                <a:solidFill>
                  <a:srgbClr val="000000"/>
                </a:solidFill>
                <a:ea typeface="Arial"/>
                <a:cs typeface="Arial"/>
                <a:sym typeface="Arial"/>
              </a:rPr>
              <a:t>Data</a:t>
            </a:r>
            <a:endParaRPr lang="en-US" sz="1400" b="1" kern="0" dirty="0">
              <a:solidFill>
                <a:srgbClr val="000000"/>
              </a:solidFill>
              <a:ea typeface="Arial"/>
              <a:cs typeface="Arial"/>
              <a:sym typeface="Arial"/>
            </a:endParaRPr>
          </a:p>
        </p:txBody>
      </p:sp>
      <p:sp>
        <p:nvSpPr>
          <p:cNvPr id="7" name="Freeform 6"/>
          <p:cNvSpPr/>
          <p:nvPr/>
        </p:nvSpPr>
        <p:spPr>
          <a:xfrm>
            <a:off x="3921125" y="2786699"/>
            <a:ext cx="2635250" cy="604200"/>
          </a:xfrm>
          <a:custGeom>
            <a:avLst/>
            <a:gdLst>
              <a:gd name="connsiteX0" fmla="*/ 0 w 2635250"/>
              <a:gd name="connsiteY0" fmla="*/ 604200 h 604200"/>
              <a:gd name="connsiteX1" fmla="*/ 1222375 w 2635250"/>
              <a:gd name="connsiteY1" fmla="*/ 950 h 604200"/>
              <a:gd name="connsiteX2" fmla="*/ 2635250 w 2635250"/>
              <a:gd name="connsiteY2" fmla="*/ 493075 h 604200"/>
            </a:gdLst>
            <a:ahLst/>
            <a:cxnLst>
              <a:cxn ang="0">
                <a:pos x="connsiteX0" y="connsiteY0"/>
              </a:cxn>
              <a:cxn ang="0">
                <a:pos x="connsiteX1" y="connsiteY1"/>
              </a:cxn>
              <a:cxn ang="0">
                <a:pos x="connsiteX2" y="connsiteY2"/>
              </a:cxn>
            </a:cxnLst>
            <a:rect l="l" t="t" r="r" b="b"/>
            <a:pathLst>
              <a:path w="2635250" h="604200">
                <a:moveTo>
                  <a:pt x="0" y="604200"/>
                </a:moveTo>
                <a:cubicBezTo>
                  <a:pt x="391583" y="311835"/>
                  <a:pt x="783167" y="19471"/>
                  <a:pt x="1222375" y="950"/>
                </a:cubicBezTo>
                <a:cubicBezTo>
                  <a:pt x="1661583" y="-17571"/>
                  <a:pt x="2148416" y="237752"/>
                  <a:pt x="2635250" y="493075"/>
                </a:cubicBezTo>
              </a:path>
            </a:pathLst>
          </a:custGeom>
          <a:ln>
            <a:headEnd type="non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400" kern="0">
              <a:solidFill>
                <a:srgbClr val="000000"/>
              </a:solidFill>
              <a:sym typeface="Arial"/>
            </a:endParaRPr>
          </a:p>
        </p:txBody>
      </p:sp>
      <p:sp>
        <p:nvSpPr>
          <p:cNvPr id="9" name="TextBox 8"/>
          <p:cNvSpPr txBox="1"/>
          <p:nvPr/>
        </p:nvSpPr>
        <p:spPr>
          <a:xfrm>
            <a:off x="4673521" y="2172118"/>
            <a:ext cx="1252955" cy="646331"/>
          </a:xfrm>
          <a:prstGeom prst="rect">
            <a:avLst/>
          </a:prstGeom>
          <a:noFill/>
        </p:spPr>
        <p:txBody>
          <a:bodyPr wrap="none" rtlCol="0">
            <a:spAutoFit/>
          </a:bodyPr>
          <a:lstStyle/>
          <a:p>
            <a:pPr algn="ctr"/>
            <a:r>
              <a:rPr lang="en-US" sz="1400" i="1" kern="0" dirty="0">
                <a:solidFill>
                  <a:srgbClr val="000000"/>
                </a:solidFill>
                <a:ea typeface="Arial"/>
                <a:cs typeface="Arial"/>
                <a:sym typeface="Arial"/>
              </a:rPr>
              <a:t>s</a:t>
            </a:r>
            <a:r>
              <a:rPr lang="en-US" sz="1400" i="1" kern="0" dirty="0" smtClean="0">
                <a:solidFill>
                  <a:srgbClr val="000000"/>
                </a:solidFill>
                <a:ea typeface="Arial"/>
                <a:cs typeface="Arial"/>
                <a:sym typeface="Arial"/>
              </a:rPr>
              <a:t>ampling, </a:t>
            </a:r>
          </a:p>
          <a:p>
            <a:pPr algn="ctr"/>
            <a:r>
              <a:rPr lang="en-US" sz="1400" i="1" kern="0" dirty="0" smtClean="0">
                <a:solidFill>
                  <a:srgbClr val="000000"/>
                </a:solidFill>
                <a:ea typeface="Arial"/>
                <a:cs typeface="Arial"/>
                <a:sym typeface="Arial"/>
              </a:rPr>
              <a:t>probability</a:t>
            </a:r>
            <a:endParaRPr lang="en-US" sz="1400" i="1" kern="0" dirty="0">
              <a:solidFill>
                <a:srgbClr val="000000"/>
              </a:solidFill>
              <a:ea typeface="Arial"/>
              <a:cs typeface="Arial"/>
              <a:sym typeface="Arial"/>
            </a:endParaRPr>
          </a:p>
        </p:txBody>
      </p:sp>
    </p:spTree>
    <p:extLst>
      <p:ext uri="{BB962C8B-B14F-4D97-AF65-F5344CB8AC3E}">
        <p14:creationId xmlns:p14="http://schemas.microsoft.com/office/powerpoint/2010/main" val="19019754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p>
            <a:pPr algn="ctr"/>
            <a:r>
              <a:rPr lang="en-US" sz="3600" dirty="0"/>
              <a:t>A model describes </a:t>
            </a:r>
            <a:r>
              <a:rPr lang="en-US" sz="3600" i="1" dirty="0"/>
              <a:t>a family </a:t>
            </a:r>
            <a:r>
              <a:rPr lang="en-US" sz="3600" dirty="0"/>
              <a:t>of </a:t>
            </a:r>
            <a:r>
              <a:rPr lang="en-US" sz="3600" dirty="0" smtClean="0"/>
              <a:t>probability distributions parameterized </a:t>
            </a:r>
            <a:r>
              <a:rPr lang="en-US" sz="3600" dirty="0"/>
              <a:t>by the </a:t>
            </a:r>
            <a:r>
              <a:rPr lang="en-US" sz="3600" i="1" dirty="0"/>
              <a:t>model parameters</a:t>
            </a:r>
            <a:endParaRPr lang="en-US" sz="3600" dirty="0"/>
          </a:p>
        </p:txBody>
      </p:sp>
      <p:sp>
        <p:nvSpPr>
          <p:cNvPr id="4" name="Oval 3"/>
          <p:cNvSpPr/>
          <p:nvPr/>
        </p:nvSpPr>
        <p:spPr>
          <a:xfrm>
            <a:off x="536102" y="2326451"/>
            <a:ext cx="3686175" cy="138112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i="1" kern="0" dirty="0" smtClean="0">
                <a:solidFill>
                  <a:srgbClr val="000000"/>
                </a:solidFill>
                <a:sym typeface="Arial"/>
              </a:rPr>
              <a:t>Y</a:t>
            </a:r>
            <a:r>
              <a:rPr lang="en-US" sz="2400" kern="0" dirty="0" smtClean="0">
                <a:solidFill>
                  <a:srgbClr val="000000"/>
                </a:solidFill>
                <a:sym typeface="Arial"/>
              </a:rPr>
              <a:t> ~ </a:t>
            </a:r>
            <a:r>
              <a:rPr lang="en-US" sz="2400" i="1" kern="0" dirty="0" smtClean="0">
                <a:solidFill>
                  <a:srgbClr val="000000"/>
                </a:solidFill>
                <a:sym typeface="Arial"/>
              </a:rPr>
              <a:t>𝒩(</a:t>
            </a:r>
            <a:r>
              <a:rPr lang="en-US" sz="2400" kern="0" dirty="0" smtClean="0">
                <a:solidFill>
                  <a:srgbClr val="FF0000"/>
                </a:solidFill>
                <a:sym typeface="Arial"/>
              </a:rPr>
              <a:t>μ</a:t>
            </a:r>
            <a:r>
              <a:rPr lang="en-US" sz="2400" i="1" kern="0" dirty="0" smtClean="0">
                <a:solidFill>
                  <a:srgbClr val="000000"/>
                </a:solidFill>
                <a:sym typeface="Arial"/>
              </a:rPr>
              <a:t>,</a:t>
            </a:r>
            <a:r>
              <a:rPr lang="en-US" sz="2400" i="1" kern="0" dirty="0" smtClean="0">
                <a:solidFill>
                  <a:srgbClr val="FF0000"/>
                </a:solidFill>
                <a:sym typeface="Arial"/>
              </a:rPr>
              <a:t>σ</a:t>
            </a:r>
            <a:r>
              <a:rPr lang="en-US" sz="2400" i="1" kern="0" baseline="30000" dirty="0">
                <a:solidFill>
                  <a:srgbClr val="000000"/>
                </a:solidFill>
                <a:sym typeface="Arial"/>
              </a:rPr>
              <a:t>2</a:t>
            </a:r>
            <a:r>
              <a:rPr lang="en-US" sz="2400" i="1" kern="0" dirty="0" smtClean="0">
                <a:solidFill>
                  <a:srgbClr val="000000"/>
                </a:solidFill>
                <a:sym typeface="Arial"/>
              </a:rPr>
              <a:t>)</a:t>
            </a:r>
            <a:endParaRPr lang="en-US" sz="2400" kern="0" dirty="0">
              <a:solidFill>
                <a:srgbClr val="000000"/>
              </a:solidFill>
              <a:sym typeface="Arial"/>
            </a:endParaRPr>
          </a:p>
        </p:txBody>
      </p:sp>
      <p:pic>
        <p:nvPicPr>
          <p:cNvPr id="3" name="Picture 2"/>
          <p:cNvPicPr>
            <a:picLocks noChangeAspect="1"/>
          </p:cNvPicPr>
          <p:nvPr/>
        </p:nvPicPr>
        <p:blipFill rotWithShape="1">
          <a:blip r:embed="rId3"/>
          <a:srcRect l="5659"/>
          <a:stretch/>
        </p:blipFill>
        <p:spPr>
          <a:xfrm>
            <a:off x="4114800" y="3809274"/>
            <a:ext cx="4193494" cy="2844800"/>
          </a:xfrm>
          <a:prstGeom prst="rect">
            <a:avLst/>
          </a:prstGeom>
        </p:spPr>
      </p:pic>
      <p:cxnSp>
        <p:nvCxnSpPr>
          <p:cNvPr id="10" name="Straight Arrow Connector 9"/>
          <p:cNvCxnSpPr/>
          <p:nvPr/>
        </p:nvCxnSpPr>
        <p:spPr>
          <a:xfrm flipV="1">
            <a:off x="2286705" y="3286663"/>
            <a:ext cx="313509" cy="111234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p:cNvCxnSpPr/>
          <p:nvPr/>
        </p:nvCxnSpPr>
        <p:spPr>
          <a:xfrm flipV="1">
            <a:off x="2286705" y="3286663"/>
            <a:ext cx="518279" cy="111234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1" name="TextBox 20"/>
          <p:cNvSpPr txBox="1"/>
          <p:nvPr/>
        </p:nvSpPr>
        <p:spPr>
          <a:xfrm>
            <a:off x="1610879" y="4399005"/>
            <a:ext cx="1351652" cy="369332"/>
          </a:xfrm>
          <a:prstGeom prst="rect">
            <a:avLst/>
          </a:prstGeom>
          <a:noFill/>
        </p:spPr>
        <p:txBody>
          <a:bodyPr wrap="none" rtlCol="0">
            <a:spAutoFit/>
          </a:bodyPr>
          <a:lstStyle/>
          <a:p>
            <a:r>
              <a:rPr lang="en-US" smtClean="0">
                <a:solidFill>
                  <a:srgbClr val="000000"/>
                </a:solidFill>
              </a:rPr>
              <a:t>parameters</a:t>
            </a:r>
            <a:endParaRPr lang="en-US">
              <a:solidFill>
                <a:srgbClr val="000000"/>
              </a:solidFill>
            </a:endParaRPr>
          </a:p>
        </p:txBody>
      </p:sp>
      <p:sp>
        <p:nvSpPr>
          <p:cNvPr id="22" name="TextBox 21"/>
          <p:cNvSpPr txBox="1"/>
          <p:nvPr/>
        </p:nvSpPr>
        <p:spPr>
          <a:xfrm>
            <a:off x="6110506" y="6472939"/>
            <a:ext cx="300082" cy="369332"/>
          </a:xfrm>
          <a:prstGeom prst="rect">
            <a:avLst/>
          </a:prstGeom>
          <a:solidFill>
            <a:schemeClr val="bg1"/>
          </a:solidFill>
        </p:spPr>
        <p:txBody>
          <a:bodyPr wrap="none" rtlCol="0">
            <a:spAutoFit/>
          </a:bodyPr>
          <a:lstStyle/>
          <a:p>
            <a:r>
              <a:rPr lang="en-US" dirty="0" smtClean="0">
                <a:solidFill>
                  <a:srgbClr val="000000"/>
                </a:solidFill>
              </a:rPr>
              <a:t>y</a:t>
            </a:r>
            <a:endParaRPr lang="en-US" dirty="0">
              <a:solidFill>
                <a:srgbClr val="000000"/>
              </a:solidFill>
            </a:endParaRPr>
          </a:p>
        </p:txBody>
      </p:sp>
      <p:sp>
        <p:nvSpPr>
          <p:cNvPr id="23" name="TextBox 22"/>
          <p:cNvSpPr txBox="1"/>
          <p:nvPr/>
        </p:nvSpPr>
        <p:spPr>
          <a:xfrm>
            <a:off x="3614418" y="4862342"/>
            <a:ext cx="607859" cy="369332"/>
          </a:xfrm>
          <a:prstGeom prst="rect">
            <a:avLst/>
          </a:prstGeom>
          <a:noFill/>
        </p:spPr>
        <p:txBody>
          <a:bodyPr wrap="none" rtlCol="0">
            <a:spAutoFit/>
          </a:bodyPr>
          <a:lstStyle/>
          <a:p>
            <a:r>
              <a:rPr lang="en-US" smtClean="0">
                <a:solidFill>
                  <a:srgbClr val="000000"/>
                </a:solidFill>
              </a:rPr>
              <a:t>P(y)</a:t>
            </a:r>
            <a:endParaRPr lang="en-US" dirty="0">
              <a:solidFill>
                <a:srgbClr val="000000"/>
              </a:solidFill>
            </a:endParaRPr>
          </a:p>
        </p:txBody>
      </p:sp>
      <p:cxnSp>
        <p:nvCxnSpPr>
          <p:cNvPr id="24" name="Straight Arrow Connector 23"/>
          <p:cNvCxnSpPr/>
          <p:nvPr/>
        </p:nvCxnSpPr>
        <p:spPr>
          <a:xfrm>
            <a:off x="6006146" y="3017013"/>
            <a:ext cx="254401" cy="115957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p:nvPr/>
        </p:nvCxnSpPr>
        <p:spPr>
          <a:xfrm flipH="1">
            <a:off x="5507058" y="3034939"/>
            <a:ext cx="499088" cy="182740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2" name="TextBox 31"/>
          <p:cNvSpPr txBox="1"/>
          <p:nvPr/>
        </p:nvSpPr>
        <p:spPr>
          <a:xfrm>
            <a:off x="4939336" y="2388608"/>
            <a:ext cx="3673324" cy="646331"/>
          </a:xfrm>
          <a:prstGeom prst="rect">
            <a:avLst/>
          </a:prstGeom>
          <a:noFill/>
        </p:spPr>
        <p:txBody>
          <a:bodyPr wrap="square" rtlCol="0">
            <a:spAutoFit/>
          </a:bodyPr>
          <a:lstStyle/>
          <a:p>
            <a:r>
              <a:rPr lang="en-US" dirty="0" smtClean="0">
                <a:solidFill>
                  <a:srgbClr val="000000"/>
                </a:solidFill>
              </a:rPr>
              <a:t>Probability distributions in the model </a:t>
            </a:r>
            <a:endParaRPr lang="en-US" dirty="0">
              <a:solidFill>
                <a:srgbClr val="000000"/>
              </a:solidFill>
            </a:endParaRPr>
          </a:p>
        </p:txBody>
      </p:sp>
      <p:sp>
        <p:nvSpPr>
          <p:cNvPr id="33" name="TextBox 32"/>
          <p:cNvSpPr txBox="1"/>
          <p:nvPr/>
        </p:nvSpPr>
        <p:spPr>
          <a:xfrm>
            <a:off x="1578855" y="1957119"/>
            <a:ext cx="813043" cy="369332"/>
          </a:xfrm>
          <a:prstGeom prst="rect">
            <a:avLst/>
          </a:prstGeom>
          <a:noFill/>
        </p:spPr>
        <p:txBody>
          <a:bodyPr wrap="none" rtlCol="0">
            <a:spAutoFit/>
          </a:bodyPr>
          <a:lstStyle/>
          <a:p>
            <a:r>
              <a:rPr lang="en-US" dirty="0" smtClean="0">
                <a:solidFill>
                  <a:srgbClr val="000000"/>
                </a:solidFill>
              </a:rPr>
              <a:t>Model</a:t>
            </a:r>
            <a:endParaRPr lang="en-US" dirty="0">
              <a:solidFill>
                <a:srgbClr val="000000"/>
              </a:solidFill>
            </a:endParaRPr>
          </a:p>
        </p:txBody>
      </p:sp>
      <p:sp>
        <p:nvSpPr>
          <p:cNvPr id="14" name="TextBox 13"/>
          <p:cNvSpPr txBox="1"/>
          <p:nvPr/>
        </p:nvSpPr>
        <p:spPr>
          <a:xfrm>
            <a:off x="0" y="5322939"/>
            <a:ext cx="4212800" cy="1200329"/>
          </a:xfrm>
          <a:prstGeom prst="rect">
            <a:avLst/>
          </a:prstGeom>
          <a:noFill/>
        </p:spPr>
        <p:txBody>
          <a:bodyPr wrap="square" rtlCol="0">
            <a:spAutoFit/>
          </a:bodyPr>
          <a:lstStyle/>
          <a:p>
            <a:pPr algn="ctr"/>
            <a:r>
              <a:rPr lang="en-US" dirty="0" smtClean="0">
                <a:solidFill>
                  <a:srgbClr val="000000"/>
                </a:solidFill>
              </a:rPr>
              <a:t>Equivalent parameterization: </a:t>
            </a:r>
          </a:p>
          <a:p>
            <a:pPr algn="ctr"/>
            <a:r>
              <a:rPr lang="en-US" i="1" kern="0" dirty="0" smtClean="0">
                <a:solidFill>
                  <a:srgbClr val="000000"/>
                </a:solidFill>
                <a:sym typeface="Arial"/>
              </a:rPr>
              <a:t>Y =  </a:t>
            </a:r>
            <a:r>
              <a:rPr lang="en-US" kern="0" dirty="0" err="1" smtClean="0">
                <a:sym typeface="Arial"/>
              </a:rPr>
              <a:t>μ</a:t>
            </a:r>
            <a:r>
              <a:rPr lang="en-US" i="1" kern="0" dirty="0" smtClean="0">
                <a:solidFill>
                  <a:srgbClr val="000000"/>
                </a:solidFill>
                <a:sym typeface="Arial"/>
              </a:rPr>
              <a:t>+ </a:t>
            </a:r>
            <a:r>
              <a:rPr lang="en-US" i="1" kern="0" dirty="0" err="1" smtClean="0">
                <a:solidFill>
                  <a:srgbClr val="000000"/>
                </a:solidFill>
                <a:sym typeface="Arial"/>
              </a:rPr>
              <a:t>ε</a:t>
            </a:r>
            <a:endParaRPr lang="en-US" i="1" kern="0" dirty="0" smtClean="0">
              <a:solidFill>
                <a:srgbClr val="000000"/>
              </a:solidFill>
              <a:sym typeface="Arial"/>
            </a:endParaRPr>
          </a:p>
          <a:p>
            <a:pPr algn="ctr"/>
            <a:r>
              <a:rPr lang="en-US" i="1" kern="0" dirty="0" err="1" smtClean="0">
                <a:solidFill>
                  <a:srgbClr val="000000"/>
                </a:solidFill>
                <a:sym typeface="Arial"/>
              </a:rPr>
              <a:t>ε</a:t>
            </a:r>
            <a:r>
              <a:rPr lang="en-US" kern="0" dirty="0" smtClean="0">
                <a:solidFill>
                  <a:srgbClr val="000000"/>
                </a:solidFill>
                <a:sym typeface="Arial"/>
              </a:rPr>
              <a:t> </a:t>
            </a:r>
            <a:r>
              <a:rPr lang="en-US" kern="0" dirty="0">
                <a:solidFill>
                  <a:srgbClr val="000000"/>
                </a:solidFill>
                <a:sym typeface="Arial"/>
              </a:rPr>
              <a:t>~ </a:t>
            </a:r>
            <a:r>
              <a:rPr lang="en-US" i="1" kern="0" dirty="0">
                <a:solidFill>
                  <a:srgbClr val="000000"/>
                </a:solidFill>
                <a:sym typeface="Arial"/>
              </a:rPr>
              <a:t>𝒩</a:t>
            </a:r>
            <a:r>
              <a:rPr lang="en-US" i="1" kern="0" dirty="0" smtClean="0">
                <a:solidFill>
                  <a:srgbClr val="000000"/>
                </a:solidFill>
                <a:sym typeface="Arial"/>
              </a:rPr>
              <a:t>(</a:t>
            </a:r>
            <a:r>
              <a:rPr lang="en-US" kern="0" dirty="0" smtClean="0">
                <a:solidFill>
                  <a:srgbClr val="000000"/>
                </a:solidFill>
                <a:sym typeface="Arial"/>
              </a:rPr>
              <a:t>0</a:t>
            </a:r>
            <a:r>
              <a:rPr lang="en-US" i="1" kern="0" dirty="0" smtClean="0">
                <a:solidFill>
                  <a:srgbClr val="000000"/>
                </a:solidFill>
                <a:sym typeface="Arial"/>
              </a:rPr>
              <a:t>,σ</a:t>
            </a:r>
            <a:r>
              <a:rPr lang="en-US" i="1" kern="0" baseline="30000" dirty="0">
                <a:solidFill>
                  <a:srgbClr val="000000"/>
                </a:solidFill>
                <a:sym typeface="Arial"/>
              </a:rPr>
              <a:t>2</a:t>
            </a:r>
            <a:r>
              <a:rPr lang="en-US" i="1" kern="0" dirty="0" smtClean="0">
                <a:solidFill>
                  <a:srgbClr val="000000"/>
                </a:solidFill>
                <a:sym typeface="Arial"/>
              </a:rPr>
              <a:t>)</a:t>
            </a:r>
            <a:endParaRPr lang="en-US" kern="0" dirty="0">
              <a:solidFill>
                <a:srgbClr val="000000"/>
              </a:solidFill>
              <a:sym typeface="Arial"/>
            </a:endParaRPr>
          </a:p>
          <a:p>
            <a:pPr algn="ctr"/>
            <a:endParaRPr lang="en-US" dirty="0">
              <a:solidFill>
                <a:srgbClr val="000000"/>
              </a:solidFill>
            </a:endParaRPr>
          </a:p>
        </p:txBody>
      </p:sp>
    </p:spTree>
    <p:extLst>
      <p:ext uri="{BB962C8B-B14F-4D97-AF65-F5344CB8AC3E}">
        <p14:creationId xmlns:p14="http://schemas.microsoft.com/office/powerpoint/2010/main" val="1207588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animBg="1"/>
      <p:bldP spid="23" grpId="0"/>
      <p:bldP spid="32" grpId="0"/>
      <p:bldP spid="14" grpId="0"/>
    </p:bldLst>
  </p:timing>
</p:sld>
</file>

<file path=ppt/theme/theme1.xml><?xml version="1.0" encoding="utf-8"?>
<a:theme xmlns:a="http://schemas.openxmlformats.org/drawingml/2006/main" name="Stanford-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tanford-Theme" id="{68EDAF9C-5982-844A-BA7A-781A7865145E}" vid="{F23EFE77-0E64-D84D-BC3B-58795D303D4C}"/>
    </a:ext>
  </a:extLst>
</a:theme>
</file>

<file path=ppt/theme/theme2.xml><?xml version="1.0" encoding="utf-8"?>
<a:theme xmlns:a="http://schemas.openxmlformats.org/drawingml/2006/main" name="1_NCBO-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1_ISMB">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40" tIns="45720" rIns="91440" bIns="45720" numCol="1" rtlCol="0" anchor="t" anchorCtr="0" compatLnSpc="1">
        <a:prstTxWarp prst="textNoShape">
          <a:avLst/>
        </a:prstTxWarp>
      </a:bodyPr>
      <a:lstStyle>
        <a:defPPr marL="342900" marR="0" indent="-342900" algn="l" defTabSz="914400" rtl="0" eaLnBrk="1" fontAlgn="base" latinLnBrk="0" hangingPunct="1">
          <a:lnSpc>
            <a:spcPct val="100000"/>
          </a:lnSpc>
          <a:spcBef>
            <a:spcPct val="20000"/>
          </a:spcBef>
          <a:spcAft>
            <a:spcPct val="0"/>
          </a:spcAft>
          <a:buClrTx/>
          <a:buSzTx/>
          <a:tabLst/>
          <a:defRPr kumimoji="0" sz="2400" b="0" i="0" u="none" strike="noStrike" cap="none" normalizeH="0" baseline="0" dirty="0" err="1" smtClean="0">
            <a:ln>
              <a:noFill/>
            </a:ln>
            <a:solidFill>
              <a:schemeClr val="bg1"/>
            </a:solidFill>
            <a:effectLst/>
            <a:latin typeface="Calibri" pitchFamily="34" charset="0"/>
            <a:cs typeface="Arial" charset="0"/>
          </a:defRPr>
        </a:defPPr>
      </a:lstStyle>
      <a:style>
        <a:lnRef idx="1">
          <a:schemeClr val="dk1"/>
        </a:lnRef>
        <a:fillRef idx="3">
          <a:schemeClr val="dk1"/>
        </a:fillRef>
        <a:effectRef idx="2">
          <a:schemeClr val="dk1"/>
        </a:effectRef>
        <a:fontRef idx="minor">
          <a:schemeClr val="lt1"/>
        </a:fontRef>
      </a:style>
    </a:spDef>
    <a:lnDef>
      <a:spPr bwMode="auto">
        <a:noFill/>
        <a:ln w="9525" cap="flat" cmpd="sng" algn="ctr">
          <a:solidFill>
            <a:schemeClr val="tx1"/>
          </a:solidFill>
          <a:prstDash val="solid"/>
          <a:round/>
          <a:headEnd type="none" w="med" len="med"/>
          <a:tailEnd type="arrow"/>
        </a:ln>
        <a:effectLst/>
      </a:spPr>
      <a:bodyPr/>
      <a:lstStyle/>
    </a:lnDef>
  </a:objectDefaults>
  <a:extraClrSchemeLst>
    <a:extraClrScheme>
      <a:clrScheme name="1_ISMB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ISMB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ISMB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ISMB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ISMB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ISMB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ISMB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Stanford-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dk1"/>
        </a:lnRef>
        <a:fillRef idx="1">
          <a:schemeClr val="lt1"/>
        </a:fillRef>
        <a:effectRef idx="0">
          <a:schemeClr val="dk1"/>
        </a:effectRef>
        <a:fontRef idx="minor">
          <a:schemeClr val="dk1"/>
        </a:fontRef>
      </a:style>
    </a:spDef>
  </a:objectDefaults>
  <a:extraClrSchemeLst/>
  <a:extLst>
    <a:ext uri="{05A4C25C-085E-4340-85A3-A5531E510DB2}">
      <thm15:themeFamily xmlns:thm15="http://schemas.microsoft.com/office/thememl/2012/main" name="Stanford-Theme" id="{68EDAF9C-5982-844A-BA7A-781A7865145E}" vid="{F23EFE77-0E64-D84D-BC3B-58795D303D4C}"/>
    </a:ext>
  </a:extLst>
</a:theme>
</file>

<file path=ppt/theme/theme4.xml><?xml version="1.0" encoding="utf-8"?>
<a:theme xmlns:a="http://schemas.openxmlformats.org/drawingml/2006/main" name="3_Stanford-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38100">
          <a:tailEnd type="triangle"/>
        </a:ln>
      </a:spPr>
      <a:bodyPr/>
      <a:lstStyle/>
      <a:style>
        <a:lnRef idx="1">
          <a:schemeClr val="dk1"/>
        </a:lnRef>
        <a:fillRef idx="0">
          <a:schemeClr val="dk1"/>
        </a:fillRef>
        <a:effectRef idx="0">
          <a:schemeClr val="dk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Stanford-Theme</Template>
  <TotalTime>17733</TotalTime>
  <Words>1831</Words>
  <Application>Microsoft Macintosh PowerPoint</Application>
  <PresentationFormat>On-screen Show (4:3)</PresentationFormat>
  <Paragraphs>536</Paragraphs>
  <Slides>37</Slides>
  <Notes>24</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37</vt:i4>
      </vt:variant>
    </vt:vector>
  </HeadingPairs>
  <TitlesOfParts>
    <vt:vector size="46" baseType="lpstr">
      <vt:lpstr>Calibri</vt:lpstr>
      <vt:lpstr>Cambria Math</vt:lpstr>
      <vt:lpstr>Mangal</vt:lpstr>
      <vt:lpstr>Wingdings</vt:lpstr>
      <vt:lpstr>Arial</vt:lpstr>
      <vt:lpstr>Stanford-Theme</vt:lpstr>
      <vt:lpstr>1_NCBO-theme</vt:lpstr>
      <vt:lpstr>1_Stanford-Theme</vt:lpstr>
      <vt:lpstr>3_Stanford-theme</vt:lpstr>
      <vt:lpstr>BIOMEDIN 215  Data Driven Medicine</vt:lpstr>
      <vt:lpstr>Why care about inferential analysis?</vt:lpstr>
      <vt:lpstr>Why care about inferential analysis?</vt:lpstr>
      <vt:lpstr>Why care about inferential analysis?</vt:lpstr>
      <vt:lpstr>Goals for today</vt:lpstr>
      <vt:lpstr>What is a model</vt:lpstr>
      <vt:lpstr>Statistical inference</vt:lpstr>
      <vt:lpstr>A statistical model is a set of assumptions about how the data are generated</vt:lpstr>
      <vt:lpstr>A model describes a family of probability distributions parameterized by the model parameters</vt:lpstr>
      <vt:lpstr>A family of multivariate distributions</vt:lpstr>
      <vt:lpstr>All models are wrong</vt:lpstr>
      <vt:lpstr>Why are our simple models often accurate?</vt:lpstr>
      <vt:lpstr>Why are our simple models often accurate?</vt:lpstr>
      <vt:lpstr>Fitting Models</vt:lpstr>
      <vt:lpstr>Inference (model fitting) finds parameters that are likely, given the data and the model</vt:lpstr>
      <vt:lpstr>Given these parameters, how likely are the data?</vt:lpstr>
      <vt:lpstr>Likelihood is a part of the model itself</vt:lpstr>
      <vt:lpstr>Finding the maximum likelihood parameters in jupyter notebook…</vt:lpstr>
      <vt:lpstr>Inference picks the distribution from the family specified by the model that is most likely, given the data</vt:lpstr>
      <vt:lpstr>For some common models, the MLE can be computed analytically:</vt:lpstr>
      <vt:lpstr>How precise are our estimates?</vt:lpstr>
      <vt:lpstr>The data vary, so our parameter estimate will vary too</vt:lpstr>
      <vt:lpstr>Can we figure out how much we expect our parameter estimate to vary?</vt:lpstr>
      <vt:lpstr>Using the analytical estimator and the model</vt:lpstr>
      <vt:lpstr>Parametric bootstrap</vt:lpstr>
      <vt:lpstr>(Nonparametric) bootstrap</vt:lpstr>
      <vt:lpstr>Estimating the sampling distribution hands-on (jupyter notebook, for a deeper dive)</vt:lpstr>
      <vt:lpstr>What is a confidence interval</vt:lpstr>
      <vt:lpstr>With more data, the size of your confidence interval should...  A) Grow B) Shrink   Justify your answer for the analytical, parametric bootstrap, and nonparametric bootstrap estimators  think-pair-share</vt:lpstr>
      <vt:lpstr>Hypothesis Tests</vt:lpstr>
      <vt:lpstr>PowerPoint Presentation</vt:lpstr>
      <vt:lpstr>What if the “real world” were actually our model with θ = θ0?</vt:lpstr>
      <vt:lpstr>How likely is our estimate if θ = θ0 in the “real world”?</vt:lpstr>
      <vt:lpstr>PowerPoint Presentation</vt:lpstr>
      <vt:lpstr>P-value, Power, Sample size</vt:lpstr>
      <vt:lpstr>Statistical significance, magnitude of effect, type-S and type-M errors</vt:lpstr>
      <vt:lpstr>What did we learn: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Alison Callahan</dc:creator>
  <cp:lastModifiedBy>Nigam Shah</cp:lastModifiedBy>
  <cp:revision>565</cp:revision>
  <dcterms:created xsi:type="dcterms:W3CDTF">2016-10-12T19:15:03Z</dcterms:created>
  <dcterms:modified xsi:type="dcterms:W3CDTF">2017-10-26T20:44:05Z</dcterms:modified>
</cp:coreProperties>
</file>

<file path=docProps/thumbnail.jpeg>
</file>